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22"/>
  </p:notesMasterIdLst>
  <p:handoutMasterIdLst>
    <p:handoutMasterId r:id="rId23"/>
  </p:handoutMasterIdLst>
  <p:sldIdLst>
    <p:sldId id="269" r:id="rId2"/>
    <p:sldId id="481" r:id="rId3"/>
    <p:sldId id="451" r:id="rId4"/>
    <p:sldId id="479" r:id="rId5"/>
    <p:sldId id="457" r:id="rId6"/>
    <p:sldId id="495" r:id="rId7"/>
    <p:sldId id="490" r:id="rId8"/>
    <p:sldId id="492" r:id="rId9"/>
    <p:sldId id="493" r:id="rId10"/>
    <p:sldId id="494" r:id="rId11"/>
    <p:sldId id="463" r:id="rId12"/>
    <p:sldId id="468" r:id="rId13"/>
    <p:sldId id="491" r:id="rId14"/>
    <p:sldId id="466" r:id="rId15"/>
    <p:sldId id="469" r:id="rId16"/>
    <p:sldId id="460" r:id="rId17"/>
    <p:sldId id="488" r:id="rId18"/>
    <p:sldId id="489" r:id="rId19"/>
    <p:sldId id="487" r:id="rId20"/>
    <p:sldId id="258" r:id="rId21"/>
  </p:sldIdLst>
  <p:sldSz cx="9144000" cy="6858000" type="screen4x3"/>
  <p:notesSz cx="6799263" cy="9929813"/>
  <p:defaultTextStyle>
    <a:defPPr>
      <a:defRPr lang="pl-PL"/>
    </a:defPPr>
    <a:lvl1pPr algn="l" rtl="0" eaLnBrk="0" fontAlgn="base" hangingPunct="0">
      <a:lnSpc>
        <a:spcPct val="80000"/>
      </a:lnSpc>
      <a:spcBef>
        <a:spcPct val="20000"/>
      </a:spcBef>
      <a:spcAft>
        <a:spcPct val="0"/>
      </a:spcAft>
      <a:buClr>
        <a:srgbClr val="005023"/>
      </a:buClr>
      <a:defRPr sz="1400" kern="1200">
        <a:solidFill>
          <a:schemeClr val="tx1"/>
        </a:solidFill>
        <a:latin typeface="Arial" charset="0"/>
        <a:ea typeface="+mn-ea"/>
        <a:cs typeface="+mn-cs"/>
      </a:defRPr>
    </a:lvl1pPr>
    <a:lvl2pPr marL="457200" algn="l" rtl="0" eaLnBrk="0" fontAlgn="base" hangingPunct="0">
      <a:lnSpc>
        <a:spcPct val="80000"/>
      </a:lnSpc>
      <a:spcBef>
        <a:spcPct val="20000"/>
      </a:spcBef>
      <a:spcAft>
        <a:spcPct val="0"/>
      </a:spcAft>
      <a:buClr>
        <a:srgbClr val="005023"/>
      </a:buClr>
      <a:defRPr sz="1400" kern="1200">
        <a:solidFill>
          <a:schemeClr val="tx1"/>
        </a:solidFill>
        <a:latin typeface="Arial" charset="0"/>
        <a:ea typeface="+mn-ea"/>
        <a:cs typeface="+mn-cs"/>
      </a:defRPr>
    </a:lvl2pPr>
    <a:lvl3pPr marL="914400" algn="l" rtl="0" eaLnBrk="0" fontAlgn="base" hangingPunct="0">
      <a:lnSpc>
        <a:spcPct val="80000"/>
      </a:lnSpc>
      <a:spcBef>
        <a:spcPct val="20000"/>
      </a:spcBef>
      <a:spcAft>
        <a:spcPct val="0"/>
      </a:spcAft>
      <a:buClr>
        <a:srgbClr val="005023"/>
      </a:buClr>
      <a:defRPr sz="1400" kern="1200">
        <a:solidFill>
          <a:schemeClr val="tx1"/>
        </a:solidFill>
        <a:latin typeface="Arial" charset="0"/>
        <a:ea typeface="+mn-ea"/>
        <a:cs typeface="+mn-cs"/>
      </a:defRPr>
    </a:lvl3pPr>
    <a:lvl4pPr marL="1371600" algn="l" rtl="0" eaLnBrk="0" fontAlgn="base" hangingPunct="0">
      <a:lnSpc>
        <a:spcPct val="80000"/>
      </a:lnSpc>
      <a:spcBef>
        <a:spcPct val="20000"/>
      </a:spcBef>
      <a:spcAft>
        <a:spcPct val="0"/>
      </a:spcAft>
      <a:buClr>
        <a:srgbClr val="005023"/>
      </a:buClr>
      <a:defRPr sz="1400" kern="1200">
        <a:solidFill>
          <a:schemeClr val="tx1"/>
        </a:solidFill>
        <a:latin typeface="Arial" charset="0"/>
        <a:ea typeface="+mn-ea"/>
        <a:cs typeface="+mn-cs"/>
      </a:defRPr>
    </a:lvl4pPr>
    <a:lvl5pPr marL="1828800" algn="l" rtl="0" eaLnBrk="0" fontAlgn="base" hangingPunct="0">
      <a:lnSpc>
        <a:spcPct val="80000"/>
      </a:lnSpc>
      <a:spcBef>
        <a:spcPct val="20000"/>
      </a:spcBef>
      <a:spcAft>
        <a:spcPct val="0"/>
      </a:spcAft>
      <a:buClr>
        <a:srgbClr val="005023"/>
      </a:buClr>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Łukasz Porębski" initials="ŁP"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FF"/>
    <a:srgbClr val="FFFFCC"/>
    <a:srgbClr val="0000FF"/>
    <a:srgbClr val="CC6600"/>
    <a:srgbClr val="008000"/>
    <a:srgbClr val="00CC00"/>
    <a:srgbClr val="33CC33"/>
    <a:srgbClr val="FFFF99"/>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Styl z motywem 2 — Ak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 z motywem 2 — Ak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 z motywem 2 — Ak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 z motywem 2 — Ak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8391" autoAdjust="0"/>
  </p:normalViewPr>
  <p:slideViewPr>
    <p:cSldViewPr>
      <p:cViewPr varScale="1">
        <p:scale>
          <a:sx n="57" d="100"/>
          <a:sy n="57" d="100"/>
        </p:scale>
        <p:origin x="1387" y="48"/>
      </p:cViewPr>
      <p:guideLst>
        <p:guide orient="horz" pos="2160"/>
        <p:guide pos="2880"/>
      </p:guideLst>
    </p:cSldViewPr>
  </p:slideViewPr>
  <p:outlineViewPr>
    <p:cViewPr>
      <p:scale>
        <a:sx n="33" d="100"/>
        <a:sy n="33" d="100"/>
      </p:scale>
      <p:origin x="0" y="11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46668" cy="498007"/>
          </a:xfrm>
          <a:prstGeom prst="rect">
            <a:avLst/>
          </a:prstGeom>
        </p:spPr>
        <p:txBody>
          <a:bodyPr vert="horz" lIns="91989" tIns="45994" rIns="91989" bIns="45994" rtlCol="0"/>
          <a:lstStyle>
            <a:lvl1pPr algn="l">
              <a:defRPr sz="1200"/>
            </a:lvl1pPr>
          </a:lstStyle>
          <a:p>
            <a:endParaRPr lang="pl-PL"/>
          </a:p>
        </p:txBody>
      </p:sp>
      <p:sp>
        <p:nvSpPr>
          <p:cNvPr id="3" name="Symbol zastępczy daty 2"/>
          <p:cNvSpPr>
            <a:spLocks noGrp="1"/>
          </p:cNvSpPr>
          <p:nvPr>
            <p:ph type="dt" sz="quarter" idx="1"/>
          </p:nvPr>
        </p:nvSpPr>
        <p:spPr>
          <a:xfrm>
            <a:off x="3850995" y="1"/>
            <a:ext cx="2946668" cy="498007"/>
          </a:xfrm>
          <a:prstGeom prst="rect">
            <a:avLst/>
          </a:prstGeom>
        </p:spPr>
        <p:txBody>
          <a:bodyPr vert="horz" lIns="91989" tIns="45994" rIns="91989" bIns="45994" rtlCol="0"/>
          <a:lstStyle>
            <a:lvl1pPr algn="r">
              <a:defRPr sz="1200"/>
            </a:lvl1pPr>
          </a:lstStyle>
          <a:p>
            <a:fld id="{E8FCE763-021A-4EEA-B3AC-081DC1FB63AB}" type="datetimeFigureOut">
              <a:rPr lang="pl-PL" smtClean="0"/>
              <a:t>30.10.2018</a:t>
            </a:fld>
            <a:endParaRPr lang="pl-PL"/>
          </a:p>
        </p:txBody>
      </p:sp>
      <p:sp>
        <p:nvSpPr>
          <p:cNvPr id="4" name="Symbol zastępczy stopki 3"/>
          <p:cNvSpPr>
            <a:spLocks noGrp="1"/>
          </p:cNvSpPr>
          <p:nvPr>
            <p:ph type="ftr" sz="quarter" idx="2"/>
          </p:nvPr>
        </p:nvSpPr>
        <p:spPr>
          <a:xfrm>
            <a:off x="0" y="9431807"/>
            <a:ext cx="2946668" cy="498007"/>
          </a:xfrm>
          <a:prstGeom prst="rect">
            <a:avLst/>
          </a:prstGeom>
        </p:spPr>
        <p:txBody>
          <a:bodyPr vert="horz" lIns="91989" tIns="45994" rIns="91989" bIns="45994"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995" y="9431807"/>
            <a:ext cx="2946668" cy="498007"/>
          </a:xfrm>
          <a:prstGeom prst="rect">
            <a:avLst/>
          </a:prstGeom>
        </p:spPr>
        <p:txBody>
          <a:bodyPr vert="horz" lIns="91989" tIns="45994" rIns="91989" bIns="45994" rtlCol="0" anchor="b"/>
          <a:lstStyle>
            <a:lvl1pPr algn="r">
              <a:defRPr sz="1200"/>
            </a:lvl1pPr>
          </a:lstStyle>
          <a:p>
            <a:fld id="{5B2A0725-30EC-4FA1-83F0-0BEFBF9E3324}" type="slidenum">
              <a:rPr lang="pl-PL" smtClean="0"/>
              <a:t>‹#›</a:t>
            </a:fld>
            <a:endParaRPr lang="pl-PL"/>
          </a:p>
        </p:txBody>
      </p:sp>
    </p:spTree>
    <p:extLst>
      <p:ext uri="{BB962C8B-B14F-4D97-AF65-F5344CB8AC3E}">
        <p14:creationId xmlns:p14="http://schemas.microsoft.com/office/powerpoint/2010/main" val="3753807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46668" cy="496411"/>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lvl1pPr algn="l" eaLnBrk="1" hangingPunct="1">
              <a:lnSpc>
                <a:spcPct val="100000"/>
              </a:lnSpc>
              <a:spcBef>
                <a:spcPct val="0"/>
              </a:spcBef>
              <a:buClrTx/>
              <a:defRPr sz="1200" b="0">
                <a:solidFill>
                  <a:schemeClr val="tx1"/>
                </a:solidFill>
              </a:defRPr>
            </a:lvl1pPr>
          </a:lstStyle>
          <a:p>
            <a:pPr>
              <a:defRPr/>
            </a:pPr>
            <a:endParaRPr lang="pl-PL"/>
          </a:p>
        </p:txBody>
      </p:sp>
      <p:sp>
        <p:nvSpPr>
          <p:cNvPr id="7171" name="Rectangle 3"/>
          <p:cNvSpPr>
            <a:spLocks noGrp="1" noChangeArrowheads="1"/>
          </p:cNvSpPr>
          <p:nvPr>
            <p:ph type="dt" idx="1"/>
          </p:nvPr>
        </p:nvSpPr>
        <p:spPr bwMode="auto">
          <a:xfrm>
            <a:off x="3850995" y="2"/>
            <a:ext cx="2946668" cy="496411"/>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lvl1pPr algn="r" eaLnBrk="1" hangingPunct="1">
              <a:lnSpc>
                <a:spcPct val="100000"/>
              </a:lnSpc>
              <a:spcBef>
                <a:spcPct val="0"/>
              </a:spcBef>
              <a:buClrTx/>
              <a:defRPr sz="1200" b="0">
                <a:solidFill>
                  <a:schemeClr val="tx1"/>
                </a:solidFill>
              </a:defRPr>
            </a:lvl1pPr>
          </a:lstStyle>
          <a:p>
            <a:pPr>
              <a:defRPr/>
            </a:pPr>
            <a:endParaRPr lang="pl-PL"/>
          </a:p>
        </p:txBody>
      </p:sp>
      <p:sp>
        <p:nvSpPr>
          <p:cNvPr id="25604" name="Rectangle 4"/>
          <p:cNvSpPr>
            <a:spLocks noGrp="1" noRot="1" noChangeAspect="1" noChangeArrowheads="1" noTextEdit="1"/>
          </p:cNvSpPr>
          <p:nvPr>
            <p:ph type="sldImg" idx="2"/>
          </p:nvPr>
        </p:nvSpPr>
        <p:spPr bwMode="auto">
          <a:xfrm>
            <a:off x="919163" y="746125"/>
            <a:ext cx="4962525" cy="37211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0249" y="4716702"/>
            <a:ext cx="5438770" cy="4467697"/>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7174" name="Rectangle 6"/>
          <p:cNvSpPr>
            <a:spLocks noGrp="1" noChangeArrowheads="1"/>
          </p:cNvSpPr>
          <p:nvPr>
            <p:ph type="ftr" sz="quarter" idx="4"/>
          </p:nvPr>
        </p:nvSpPr>
        <p:spPr bwMode="auto">
          <a:xfrm>
            <a:off x="0" y="9431806"/>
            <a:ext cx="2946668" cy="496410"/>
          </a:xfrm>
          <a:prstGeom prst="rect">
            <a:avLst/>
          </a:prstGeom>
          <a:noFill/>
          <a:ln w="9525">
            <a:noFill/>
            <a:miter lim="800000"/>
            <a:headEnd/>
            <a:tailEnd/>
          </a:ln>
          <a:effectLst/>
        </p:spPr>
        <p:txBody>
          <a:bodyPr vert="horz" wrap="square" lIns="91989" tIns="45994" rIns="91989" bIns="45994" numCol="1" anchor="b" anchorCtr="0" compatLnSpc="1">
            <a:prstTxWarp prst="textNoShape">
              <a:avLst/>
            </a:prstTxWarp>
          </a:bodyPr>
          <a:lstStyle>
            <a:lvl1pPr algn="l" eaLnBrk="1" hangingPunct="1">
              <a:lnSpc>
                <a:spcPct val="100000"/>
              </a:lnSpc>
              <a:spcBef>
                <a:spcPct val="0"/>
              </a:spcBef>
              <a:buClrTx/>
              <a:defRPr sz="1200" b="0">
                <a:solidFill>
                  <a:schemeClr val="tx1"/>
                </a:solidFill>
              </a:defRPr>
            </a:lvl1pPr>
          </a:lstStyle>
          <a:p>
            <a:pPr>
              <a:defRPr/>
            </a:pPr>
            <a:endParaRPr lang="pl-PL"/>
          </a:p>
        </p:txBody>
      </p:sp>
      <p:sp>
        <p:nvSpPr>
          <p:cNvPr id="7175" name="Rectangle 7"/>
          <p:cNvSpPr>
            <a:spLocks noGrp="1" noChangeArrowheads="1"/>
          </p:cNvSpPr>
          <p:nvPr>
            <p:ph type="sldNum" sz="quarter" idx="5"/>
          </p:nvPr>
        </p:nvSpPr>
        <p:spPr bwMode="auto">
          <a:xfrm>
            <a:off x="3850995" y="9431806"/>
            <a:ext cx="2946668" cy="496410"/>
          </a:xfrm>
          <a:prstGeom prst="rect">
            <a:avLst/>
          </a:prstGeom>
          <a:noFill/>
          <a:ln w="9525">
            <a:noFill/>
            <a:miter lim="800000"/>
            <a:headEnd/>
            <a:tailEnd/>
          </a:ln>
          <a:effectLst/>
        </p:spPr>
        <p:txBody>
          <a:bodyPr vert="horz" wrap="square" lIns="91989" tIns="45994" rIns="91989" bIns="45994" numCol="1" anchor="b" anchorCtr="0" compatLnSpc="1">
            <a:prstTxWarp prst="textNoShape">
              <a:avLst/>
            </a:prstTxWarp>
          </a:bodyPr>
          <a:lstStyle>
            <a:lvl1pPr algn="r" eaLnBrk="1" hangingPunct="1">
              <a:lnSpc>
                <a:spcPct val="100000"/>
              </a:lnSpc>
              <a:spcBef>
                <a:spcPct val="0"/>
              </a:spcBef>
              <a:buClrTx/>
              <a:defRPr sz="1200" b="0">
                <a:solidFill>
                  <a:schemeClr val="tx1"/>
                </a:solidFill>
              </a:defRPr>
            </a:lvl1pPr>
          </a:lstStyle>
          <a:p>
            <a:pPr>
              <a:defRPr/>
            </a:pPr>
            <a:fld id="{DE8B7FAA-E53C-40DE-96A4-EB663D939D90}" type="slidenum">
              <a:rPr lang="pl-PL"/>
              <a:pPr>
                <a:defRPr/>
              </a:pPr>
              <a:t>‹#›</a:t>
            </a:fld>
            <a:endParaRPr lang="pl-PL"/>
          </a:p>
        </p:txBody>
      </p:sp>
    </p:spTree>
    <p:extLst>
      <p:ext uri="{BB962C8B-B14F-4D97-AF65-F5344CB8AC3E}">
        <p14:creationId xmlns:p14="http://schemas.microsoft.com/office/powerpoint/2010/main" val="724045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971550" y="2060575"/>
            <a:ext cx="7129463" cy="1470025"/>
          </a:xfrm>
        </p:spPr>
        <p:txBody>
          <a:bodyPr/>
          <a:lstStyle>
            <a:lvl1pPr>
              <a:defRPr sz="3200">
                <a:solidFill>
                  <a:schemeClr val="bg1"/>
                </a:solidFill>
              </a:defRPr>
            </a:lvl1pPr>
          </a:lstStyle>
          <a:p>
            <a:r>
              <a:rPr lang="pl-PL"/>
              <a:t>Kliknij, aby edytować styl wzorca tytułu</a:t>
            </a:r>
          </a:p>
        </p:txBody>
      </p:sp>
      <p:sp>
        <p:nvSpPr>
          <p:cNvPr id="11267" name="Rectangle 3"/>
          <p:cNvSpPr>
            <a:spLocks noGrp="1" noChangeArrowheads="1"/>
          </p:cNvSpPr>
          <p:nvPr>
            <p:ph type="subTitle" idx="1"/>
          </p:nvPr>
        </p:nvSpPr>
        <p:spPr>
          <a:xfrm>
            <a:off x="971550" y="3860800"/>
            <a:ext cx="7129463" cy="1752600"/>
          </a:xfrm>
        </p:spPr>
        <p:txBody>
          <a:bodyPr/>
          <a:lstStyle>
            <a:lvl1pPr marL="0" indent="0">
              <a:buFontTx/>
              <a:buNone/>
              <a:defRPr>
                <a:solidFill>
                  <a:schemeClr val="bg1"/>
                </a:solidFill>
              </a:defRPr>
            </a:lvl1pPr>
          </a:lstStyle>
          <a:p>
            <a:r>
              <a:rPr lang="pl-PL"/>
              <a:t>Kliknij, aby edytować styl wzorca podtytułu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50038" y="908050"/>
            <a:ext cx="2036762" cy="51466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39750" y="908050"/>
            <a:ext cx="5957888" cy="51466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611188" y="908050"/>
            <a:ext cx="8075612" cy="508000"/>
          </a:xfrm>
        </p:spPr>
        <p:txBody>
          <a:bodyPr/>
          <a:lstStyle/>
          <a:p>
            <a:r>
              <a:rPr lang="pl-PL" smtClean="0"/>
              <a:t>Kliknij, aby edytować styl</a:t>
            </a:r>
            <a:endParaRPr lang="pl-PL"/>
          </a:p>
        </p:txBody>
      </p:sp>
      <p:sp>
        <p:nvSpPr>
          <p:cNvPr id="3" name="Symbol zastępczy wykresu 2"/>
          <p:cNvSpPr>
            <a:spLocks noGrp="1"/>
          </p:cNvSpPr>
          <p:nvPr>
            <p:ph type="chart" idx="1"/>
          </p:nvPr>
        </p:nvSpPr>
        <p:spPr>
          <a:xfrm>
            <a:off x="539750" y="1557338"/>
            <a:ext cx="8064500" cy="4497387"/>
          </a:xfrm>
        </p:spPr>
        <p:txBody>
          <a:bodyPr/>
          <a:lstStyle/>
          <a:p>
            <a:pPr lvl="0"/>
            <a:endParaRPr lang="pl-PL"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539750" y="908050"/>
            <a:ext cx="8147050" cy="5146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39750" y="1557338"/>
            <a:ext cx="3956050"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557338"/>
            <a:ext cx="3956050"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908050"/>
            <a:ext cx="8075612"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3"/>
          <p:cNvSpPr>
            <a:spLocks noGrp="1" noChangeArrowheads="1"/>
          </p:cNvSpPr>
          <p:nvPr>
            <p:ph type="body" idx="1"/>
          </p:nvPr>
        </p:nvSpPr>
        <p:spPr bwMode="auto">
          <a:xfrm>
            <a:off x="539750" y="1557338"/>
            <a:ext cx="8064500" cy="4497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Trzeci poziom</a:t>
            </a:r>
          </a:p>
          <a:p>
            <a:pPr lvl="2"/>
            <a:r>
              <a:rPr lang="pl-PL" smtClean="0"/>
              <a:t>Czwarty poziom</a:t>
            </a:r>
          </a:p>
          <a:p>
            <a:pPr lvl="3"/>
            <a:r>
              <a:rPr lang="pl-PL" smtClean="0"/>
              <a:t>Piąty poziom</a:t>
            </a:r>
          </a:p>
        </p:txBody>
      </p:sp>
      <p:sp>
        <p:nvSpPr>
          <p:cNvPr id="1032" name="Text Box 8"/>
          <p:cNvSpPr txBox="1">
            <a:spLocks noChangeArrowheads="1"/>
          </p:cNvSpPr>
          <p:nvPr/>
        </p:nvSpPr>
        <p:spPr bwMode="auto">
          <a:xfrm>
            <a:off x="538163" y="6497638"/>
            <a:ext cx="720725" cy="244475"/>
          </a:xfrm>
          <a:prstGeom prst="rect">
            <a:avLst/>
          </a:prstGeom>
          <a:noFill/>
          <a:ln w="9525" algn="ctr">
            <a:noFill/>
            <a:miter lim="800000"/>
            <a:headEnd/>
            <a:tailEnd/>
          </a:ln>
          <a:effectLst/>
        </p:spPr>
        <p:txBody>
          <a:bodyPr>
            <a:spAutoFit/>
          </a:bodyPr>
          <a:lstStyle/>
          <a:p>
            <a:pPr eaLnBrk="1" hangingPunct="1">
              <a:lnSpc>
                <a:spcPct val="100000"/>
              </a:lnSpc>
              <a:spcBef>
                <a:spcPct val="50000"/>
              </a:spcBef>
              <a:buClrTx/>
              <a:defRPr/>
            </a:pPr>
            <a:fld id="{66686084-F8B2-485A-BC34-EFD1667F249C}" type="slidenum">
              <a:rPr lang="pl-PL" sz="1000" b="1">
                <a:solidFill>
                  <a:schemeClr val="bg1"/>
                </a:solidFill>
              </a:rPr>
              <a:pPr eaLnBrk="1" hangingPunct="1">
                <a:lnSpc>
                  <a:spcPct val="100000"/>
                </a:lnSpc>
                <a:spcBef>
                  <a:spcPct val="50000"/>
                </a:spcBef>
                <a:buClrTx/>
                <a:defRPr/>
              </a:pPr>
              <a:t>‹#›</a:t>
            </a:fld>
            <a:endParaRPr lang="pl-PL" sz="1000" b="1">
              <a:solidFill>
                <a:schemeClr val="bg1"/>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0" fontAlgn="base" hangingPunct="0">
        <a:spcBef>
          <a:spcPct val="0"/>
        </a:spcBef>
        <a:spcAft>
          <a:spcPct val="0"/>
        </a:spcAft>
        <a:defRPr sz="2000" b="1">
          <a:solidFill>
            <a:srgbClr val="005023"/>
          </a:solidFill>
          <a:latin typeface="+mj-lt"/>
          <a:ea typeface="+mj-ea"/>
          <a:cs typeface="+mj-cs"/>
        </a:defRPr>
      </a:lvl1pPr>
      <a:lvl2pPr algn="l" rtl="0" eaLnBrk="0" fontAlgn="base" hangingPunct="0">
        <a:spcBef>
          <a:spcPct val="0"/>
        </a:spcBef>
        <a:spcAft>
          <a:spcPct val="0"/>
        </a:spcAft>
        <a:defRPr sz="2000" b="1">
          <a:solidFill>
            <a:srgbClr val="005023"/>
          </a:solidFill>
          <a:latin typeface="Arial" charset="0"/>
        </a:defRPr>
      </a:lvl2pPr>
      <a:lvl3pPr algn="l" rtl="0" eaLnBrk="0" fontAlgn="base" hangingPunct="0">
        <a:spcBef>
          <a:spcPct val="0"/>
        </a:spcBef>
        <a:spcAft>
          <a:spcPct val="0"/>
        </a:spcAft>
        <a:defRPr sz="2000" b="1">
          <a:solidFill>
            <a:srgbClr val="005023"/>
          </a:solidFill>
          <a:latin typeface="Arial" charset="0"/>
        </a:defRPr>
      </a:lvl3pPr>
      <a:lvl4pPr algn="l" rtl="0" eaLnBrk="0" fontAlgn="base" hangingPunct="0">
        <a:spcBef>
          <a:spcPct val="0"/>
        </a:spcBef>
        <a:spcAft>
          <a:spcPct val="0"/>
        </a:spcAft>
        <a:defRPr sz="2000" b="1">
          <a:solidFill>
            <a:srgbClr val="005023"/>
          </a:solidFill>
          <a:latin typeface="Arial" charset="0"/>
        </a:defRPr>
      </a:lvl4pPr>
      <a:lvl5pPr algn="l" rtl="0" eaLnBrk="0" fontAlgn="base" hangingPunct="0">
        <a:spcBef>
          <a:spcPct val="0"/>
        </a:spcBef>
        <a:spcAft>
          <a:spcPct val="0"/>
        </a:spcAft>
        <a:defRPr sz="2000" b="1">
          <a:solidFill>
            <a:srgbClr val="005023"/>
          </a:solidFill>
          <a:latin typeface="Arial" charset="0"/>
        </a:defRPr>
      </a:lvl5pPr>
      <a:lvl6pPr marL="457200" algn="l" rtl="0" fontAlgn="base">
        <a:spcBef>
          <a:spcPct val="0"/>
        </a:spcBef>
        <a:spcAft>
          <a:spcPct val="0"/>
        </a:spcAft>
        <a:defRPr sz="2000" b="1">
          <a:solidFill>
            <a:srgbClr val="005023"/>
          </a:solidFill>
          <a:latin typeface="Arial" charset="0"/>
        </a:defRPr>
      </a:lvl6pPr>
      <a:lvl7pPr marL="914400" algn="l" rtl="0" fontAlgn="base">
        <a:spcBef>
          <a:spcPct val="0"/>
        </a:spcBef>
        <a:spcAft>
          <a:spcPct val="0"/>
        </a:spcAft>
        <a:defRPr sz="2000" b="1">
          <a:solidFill>
            <a:srgbClr val="005023"/>
          </a:solidFill>
          <a:latin typeface="Arial" charset="0"/>
        </a:defRPr>
      </a:lvl7pPr>
      <a:lvl8pPr marL="1371600" algn="l" rtl="0" fontAlgn="base">
        <a:spcBef>
          <a:spcPct val="0"/>
        </a:spcBef>
        <a:spcAft>
          <a:spcPct val="0"/>
        </a:spcAft>
        <a:defRPr sz="2000" b="1">
          <a:solidFill>
            <a:srgbClr val="005023"/>
          </a:solidFill>
          <a:latin typeface="Arial" charset="0"/>
        </a:defRPr>
      </a:lvl8pPr>
      <a:lvl9pPr marL="1828800" algn="l" rtl="0" fontAlgn="base">
        <a:spcBef>
          <a:spcPct val="0"/>
        </a:spcBef>
        <a:spcAft>
          <a:spcPct val="0"/>
        </a:spcAft>
        <a:defRPr sz="2000" b="1">
          <a:solidFill>
            <a:srgbClr val="005023"/>
          </a:solidFill>
          <a:latin typeface="Arial" charset="0"/>
        </a:defRPr>
      </a:lvl9pPr>
    </p:titleStyle>
    <p:bodyStyle>
      <a:lvl1pPr marL="342900" indent="-342900" algn="l" rtl="0" eaLnBrk="0" fontAlgn="base" hangingPunct="0">
        <a:spcBef>
          <a:spcPct val="20000"/>
        </a:spcBef>
        <a:spcAft>
          <a:spcPct val="0"/>
        </a:spcAft>
        <a:buClr>
          <a:srgbClr val="005023"/>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5023"/>
        </a:buClr>
        <a:buChar char="•"/>
        <a:defRPr sz="2200">
          <a:solidFill>
            <a:schemeClr val="tx1"/>
          </a:solidFill>
          <a:latin typeface="+mn-lt"/>
        </a:defRPr>
      </a:lvl2pPr>
      <a:lvl3pPr marL="1143000" indent="-228600" algn="l" rtl="0" eaLnBrk="0" fontAlgn="base" hangingPunct="0">
        <a:spcBef>
          <a:spcPct val="20000"/>
        </a:spcBef>
        <a:spcAft>
          <a:spcPct val="0"/>
        </a:spcAft>
        <a:buClr>
          <a:srgbClr val="005023"/>
        </a:buClr>
        <a:buChar char="•"/>
        <a:defRPr sz="2000">
          <a:solidFill>
            <a:schemeClr val="tx1"/>
          </a:solidFill>
          <a:latin typeface="+mn-lt"/>
        </a:defRPr>
      </a:lvl3pPr>
      <a:lvl4pPr marL="1600200" indent="-228600" algn="l" rtl="0" eaLnBrk="0" fontAlgn="base" hangingPunct="0">
        <a:spcBef>
          <a:spcPct val="20000"/>
        </a:spcBef>
        <a:spcAft>
          <a:spcPct val="0"/>
        </a:spcAft>
        <a:buClr>
          <a:srgbClr val="005023"/>
        </a:buClr>
        <a:buChar char="•"/>
        <a:defRPr sz="2000">
          <a:solidFill>
            <a:schemeClr val="tx1"/>
          </a:solidFill>
          <a:latin typeface="+mn-lt"/>
        </a:defRPr>
      </a:lvl4pPr>
      <a:lvl5pPr marL="2057400" indent="-228600" algn="l" rtl="0" eaLnBrk="0" fontAlgn="base" hangingPunct="0">
        <a:spcBef>
          <a:spcPct val="20000"/>
        </a:spcBef>
        <a:spcAft>
          <a:spcPct val="0"/>
        </a:spcAft>
        <a:buClr>
          <a:srgbClr val="005023"/>
        </a:buClr>
        <a:buChar char="•"/>
        <a:defRPr>
          <a:solidFill>
            <a:schemeClr val="tx1"/>
          </a:solidFill>
          <a:latin typeface="+mn-lt"/>
        </a:defRPr>
      </a:lvl5pPr>
      <a:lvl6pPr marL="2514600" indent="-228600" algn="l" rtl="0" fontAlgn="base">
        <a:spcBef>
          <a:spcPct val="20000"/>
        </a:spcBef>
        <a:spcAft>
          <a:spcPct val="0"/>
        </a:spcAft>
        <a:buClr>
          <a:srgbClr val="005023"/>
        </a:buClr>
        <a:buChar char="•"/>
        <a:defRPr>
          <a:solidFill>
            <a:schemeClr val="tx1"/>
          </a:solidFill>
          <a:latin typeface="+mn-lt"/>
        </a:defRPr>
      </a:lvl6pPr>
      <a:lvl7pPr marL="2971800" indent="-228600" algn="l" rtl="0" fontAlgn="base">
        <a:spcBef>
          <a:spcPct val="20000"/>
        </a:spcBef>
        <a:spcAft>
          <a:spcPct val="0"/>
        </a:spcAft>
        <a:buClr>
          <a:srgbClr val="005023"/>
        </a:buClr>
        <a:buChar char="•"/>
        <a:defRPr>
          <a:solidFill>
            <a:schemeClr val="tx1"/>
          </a:solidFill>
          <a:latin typeface="+mn-lt"/>
        </a:defRPr>
      </a:lvl7pPr>
      <a:lvl8pPr marL="3429000" indent="-228600" algn="l" rtl="0" fontAlgn="base">
        <a:spcBef>
          <a:spcPct val="20000"/>
        </a:spcBef>
        <a:spcAft>
          <a:spcPct val="0"/>
        </a:spcAft>
        <a:buClr>
          <a:srgbClr val="005023"/>
        </a:buClr>
        <a:buChar char="•"/>
        <a:defRPr>
          <a:solidFill>
            <a:schemeClr val="tx1"/>
          </a:solidFill>
          <a:latin typeface="+mn-lt"/>
        </a:defRPr>
      </a:lvl8pPr>
      <a:lvl9pPr marL="3886200" indent="-228600" algn="l" rtl="0" fontAlgn="base">
        <a:spcBef>
          <a:spcPct val="20000"/>
        </a:spcBef>
        <a:spcAft>
          <a:spcPct val="0"/>
        </a:spcAft>
        <a:buClr>
          <a:srgbClr val="005023"/>
        </a:buClr>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1374" y="3212707"/>
            <a:ext cx="8461251" cy="2016050"/>
          </a:xfrm>
        </p:spPr>
        <p:txBody>
          <a:bodyPr/>
          <a:lstStyle/>
          <a:p>
            <a:pPr algn="ctr">
              <a:defRPr/>
            </a:pPr>
            <a:r>
              <a:rPr lang="pl-PL" sz="2800" dirty="0" err="1" smtClean="0"/>
              <a:t>Implementation</a:t>
            </a:r>
            <a:r>
              <a:rPr lang="pl-PL" sz="2800" dirty="0" smtClean="0"/>
              <a:t> of the LIFE </a:t>
            </a:r>
            <a:r>
              <a:rPr lang="pl-PL" sz="2800" dirty="0" err="1" smtClean="0"/>
              <a:t>project</a:t>
            </a:r>
            <a:r>
              <a:rPr lang="pl-PL" sz="2800" dirty="0" smtClean="0"/>
              <a:t/>
            </a:r>
            <a:br>
              <a:rPr lang="pl-PL" sz="2800" dirty="0" smtClean="0"/>
            </a:br>
            <a:r>
              <a:rPr lang="pl-PL" sz="2800" i="1" dirty="0" smtClean="0"/>
              <a:t/>
            </a:r>
            <a:br>
              <a:rPr lang="pl-PL" sz="2800" i="1" dirty="0" smtClean="0"/>
            </a:br>
            <a:r>
              <a:rPr lang="pl-PL" sz="2800" i="1" dirty="0" smtClean="0"/>
              <a:t>„</a:t>
            </a:r>
            <a:r>
              <a:rPr lang="pl-PL" sz="2800" i="1" dirty="0" err="1" smtClean="0"/>
              <a:t>Osprey</a:t>
            </a:r>
            <a:r>
              <a:rPr lang="pl-PL" sz="2800" i="1" dirty="0" smtClean="0"/>
              <a:t> </a:t>
            </a:r>
            <a:r>
              <a:rPr lang="pl-PL" sz="2800" i="1" dirty="0" err="1" smtClean="0"/>
              <a:t>conservation</a:t>
            </a:r>
            <a:r>
              <a:rPr lang="pl-PL" sz="2800" i="1" dirty="0" smtClean="0"/>
              <a:t> in </a:t>
            </a:r>
            <a:r>
              <a:rPr lang="pl-PL" sz="2800" i="1" dirty="0" err="1" smtClean="0"/>
              <a:t>selected</a:t>
            </a:r>
            <a:r>
              <a:rPr lang="pl-PL" sz="2800" i="1" dirty="0" smtClean="0"/>
              <a:t> SPA Natura 2000 </a:t>
            </a:r>
            <a:r>
              <a:rPr lang="pl-PL" sz="2800" i="1" dirty="0" err="1" smtClean="0"/>
              <a:t>sites</a:t>
            </a:r>
            <a:r>
              <a:rPr lang="pl-PL" sz="2800" i="1" dirty="0" smtClean="0"/>
              <a:t> in Poland</a:t>
            </a:r>
            <a:r>
              <a:rPr lang="pl-PL" sz="2800" dirty="0" smtClean="0"/>
              <a:t>”</a:t>
            </a:r>
            <a:r>
              <a:rPr lang="pl-PL" sz="2800" dirty="0"/>
              <a:t/>
            </a:r>
            <a:br>
              <a:rPr lang="pl-PL" sz="2800" dirty="0"/>
            </a:br>
            <a:r>
              <a:rPr lang="pl-PL" sz="2800" dirty="0" smtClean="0"/>
              <a:t/>
            </a:r>
            <a:br>
              <a:rPr lang="pl-PL" sz="2800" dirty="0" smtClean="0"/>
            </a:br>
            <a:endParaRPr lang="pl-PL" sz="2800" b="0" i="1" dirty="0">
              <a:solidFill>
                <a:srgbClr val="00FF00"/>
              </a:solidFill>
              <a:effectLst>
                <a:outerShdw blurRad="38100" dist="38100" dir="2700000" algn="tl">
                  <a:srgbClr val="000000">
                    <a:alpha val="43137"/>
                  </a:srgbClr>
                </a:outerShdw>
              </a:effectLst>
            </a:endParaRPr>
          </a:p>
        </p:txBody>
      </p:sp>
      <p:sp>
        <p:nvSpPr>
          <p:cNvPr id="5" name="Prostokąt 4"/>
          <p:cNvSpPr/>
          <p:nvPr/>
        </p:nvSpPr>
        <p:spPr>
          <a:xfrm>
            <a:off x="179512" y="5877272"/>
            <a:ext cx="8784976" cy="264688"/>
          </a:xfrm>
          <a:prstGeom prst="rect">
            <a:avLst/>
          </a:prstGeom>
        </p:spPr>
        <p:txBody>
          <a:bodyPr wrap="square">
            <a:spAutoFit/>
          </a:bodyPr>
          <a:lstStyle/>
          <a:p>
            <a:pPr algn="just"/>
            <a:r>
              <a:rPr lang="pl-PL" b="1" i="1" dirty="0" smtClean="0">
                <a:solidFill>
                  <a:srgbClr val="33CC33"/>
                </a:solidFill>
              </a:rPr>
              <a:t>Szczecin 2018 r.                               Łukasz Porębski  / DGLP</a:t>
            </a: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936" y="188640"/>
            <a:ext cx="2375552" cy="2375552"/>
          </a:xfrm>
          <a:prstGeom prst="rect">
            <a:avLst/>
          </a:prstGeom>
        </p:spPr>
      </p:pic>
      <p:pic>
        <p:nvPicPr>
          <p:cNvPr id="6" name="Obraz 5"/>
          <p:cNvPicPr>
            <a:picLocks noChangeAspect="1"/>
          </p:cNvPicPr>
          <p:nvPr/>
        </p:nvPicPr>
        <p:blipFill rotWithShape="1">
          <a:blip r:embed="rId3" cstate="print">
            <a:extLst>
              <a:ext uri="{28A0092B-C50C-407E-A947-70E740481C1C}">
                <a14:useLocalDpi xmlns:a14="http://schemas.microsoft.com/office/drawing/2010/main" val="0"/>
              </a:ext>
            </a:extLst>
          </a:blip>
          <a:srcRect r="5420" b="10722"/>
          <a:stretch/>
        </p:blipFill>
        <p:spPr>
          <a:xfrm>
            <a:off x="179512" y="6247880"/>
            <a:ext cx="2592288" cy="5111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1" y="806802"/>
            <a:ext cx="8894561" cy="5502518"/>
          </a:xfrm>
        </p:spPr>
      </p:pic>
    </p:spTree>
    <p:extLst>
      <p:ext uri="{BB962C8B-B14F-4D97-AF65-F5344CB8AC3E}">
        <p14:creationId xmlns:p14="http://schemas.microsoft.com/office/powerpoint/2010/main" val="254993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739925"/>
            <a:ext cx="8064500" cy="4497387"/>
          </a:xfrm>
        </p:spPr>
        <p:txBody>
          <a:bodyPr/>
          <a:lstStyle/>
          <a:p>
            <a:pPr marL="0" lvl="0" indent="0">
              <a:buNone/>
            </a:pPr>
            <a:r>
              <a:rPr lang="pl-PL" sz="1600" dirty="0" err="1" smtClean="0"/>
              <a:t>Creating</a:t>
            </a:r>
            <a:r>
              <a:rPr lang="pl-PL" sz="1600" dirty="0" smtClean="0"/>
              <a:t> a network of </a:t>
            </a:r>
            <a:r>
              <a:rPr lang="pl-PL" sz="1600" dirty="0" err="1" smtClean="0"/>
              <a:t>caretakers</a:t>
            </a:r>
            <a:r>
              <a:rPr lang="pl-PL" sz="1600" dirty="0" smtClean="0"/>
              <a:t> of </a:t>
            </a:r>
            <a:r>
              <a:rPr lang="pl-PL" sz="1600" dirty="0" err="1" smtClean="0"/>
              <a:t>osprey</a:t>
            </a:r>
            <a:r>
              <a:rPr lang="pl-PL" sz="1600" dirty="0" smtClean="0"/>
              <a:t> </a:t>
            </a:r>
            <a:r>
              <a:rPr lang="pl-PL" sz="1600" dirty="0" err="1" smtClean="0"/>
              <a:t>stands</a:t>
            </a:r>
            <a:r>
              <a:rPr lang="pl-PL" sz="1600" dirty="0" smtClean="0"/>
              <a:t>. </a:t>
            </a:r>
          </a:p>
          <a:p>
            <a:pPr lvl="0"/>
            <a:r>
              <a:rPr lang="pl-PL" sz="1600" dirty="0" smtClean="0"/>
              <a:t>We </a:t>
            </a:r>
            <a:r>
              <a:rPr lang="pl-PL" sz="1600" dirty="0" err="1" smtClean="0"/>
              <a:t>create</a:t>
            </a:r>
            <a:r>
              <a:rPr lang="pl-PL" sz="1600" dirty="0" smtClean="0"/>
              <a:t> a network of </a:t>
            </a:r>
            <a:r>
              <a:rPr lang="pl-PL" sz="1600" dirty="0" err="1" smtClean="0"/>
              <a:t>volunteers</a:t>
            </a:r>
            <a:r>
              <a:rPr lang="pl-PL" sz="1600" dirty="0" smtClean="0"/>
              <a:t> </a:t>
            </a:r>
            <a:r>
              <a:rPr lang="pl-PL" sz="1600" dirty="0" err="1" smtClean="0"/>
              <a:t>working</a:t>
            </a:r>
            <a:r>
              <a:rPr lang="pl-PL" sz="1600" dirty="0" smtClean="0"/>
              <a:t> for the </a:t>
            </a:r>
            <a:r>
              <a:rPr lang="pl-PL" sz="1600" dirty="0" err="1" smtClean="0"/>
              <a:t>project</a:t>
            </a:r>
            <a:r>
              <a:rPr lang="pl-PL" sz="1600" dirty="0" smtClean="0"/>
              <a:t>. </a:t>
            </a:r>
          </a:p>
          <a:p>
            <a:pPr lvl="0"/>
            <a:r>
              <a:rPr lang="pl-PL" sz="1600" dirty="0" smtClean="0"/>
              <a:t>At the moment we </a:t>
            </a:r>
            <a:r>
              <a:rPr lang="pl-PL" sz="1600" dirty="0" err="1" smtClean="0"/>
              <a:t>have</a:t>
            </a:r>
            <a:r>
              <a:rPr lang="pl-PL" sz="1600" dirty="0" smtClean="0"/>
              <a:t> 21 </a:t>
            </a:r>
            <a:r>
              <a:rPr lang="pl-PL" sz="1600" dirty="0" err="1" smtClean="0"/>
              <a:t>volunteers</a:t>
            </a:r>
            <a:r>
              <a:rPr lang="pl-PL" sz="1600" dirty="0" smtClean="0"/>
              <a:t>.</a:t>
            </a:r>
          </a:p>
          <a:p>
            <a:pPr lvl="0"/>
            <a:r>
              <a:rPr lang="pl-PL" sz="1600" dirty="0" smtClean="0"/>
              <a:t>We </a:t>
            </a:r>
            <a:r>
              <a:rPr lang="pl-PL" sz="1600" dirty="0" err="1" smtClean="0"/>
              <a:t>will</a:t>
            </a:r>
            <a:r>
              <a:rPr lang="pl-PL" sz="1600" dirty="0" smtClean="0"/>
              <a:t> </a:t>
            </a:r>
            <a:r>
              <a:rPr lang="pl-PL" sz="1600" dirty="0" err="1" smtClean="0"/>
              <a:t>conduct</a:t>
            </a:r>
            <a:r>
              <a:rPr lang="pl-PL" sz="1600" dirty="0" smtClean="0"/>
              <a:t> </a:t>
            </a:r>
            <a:r>
              <a:rPr lang="pl-PL" sz="1600" dirty="0" err="1" smtClean="0"/>
              <a:t>workshops</a:t>
            </a:r>
            <a:r>
              <a:rPr lang="pl-PL" sz="1600" dirty="0" smtClean="0"/>
              <a:t> for </a:t>
            </a:r>
            <a:r>
              <a:rPr lang="pl-PL" sz="1600" dirty="0" err="1" smtClean="0"/>
              <a:t>volunteers</a:t>
            </a:r>
            <a:r>
              <a:rPr lang="pl-PL" sz="1600" dirty="0" smtClean="0"/>
              <a:t> </a:t>
            </a:r>
            <a:r>
              <a:rPr lang="pl-PL" sz="1600" dirty="0" err="1" smtClean="0"/>
              <a:t>during</a:t>
            </a:r>
            <a:r>
              <a:rPr lang="pl-PL" sz="1600" dirty="0" smtClean="0"/>
              <a:t> </a:t>
            </a:r>
            <a:r>
              <a:rPr lang="pl-PL" sz="1600" dirty="0" err="1" smtClean="0"/>
              <a:t>which</a:t>
            </a:r>
            <a:r>
              <a:rPr lang="pl-PL" sz="1600" dirty="0" smtClean="0"/>
              <a:t> </a:t>
            </a:r>
            <a:r>
              <a:rPr lang="pl-PL" sz="1600" dirty="0" err="1" smtClean="0"/>
              <a:t>they</a:t>
            </a:r>
            <a:r>
              <a:rPr lang="pl-PL" sz="1600" dirty="0" smtClean="0"/>
              <a:t> </a:t>
            </a:r>
            <a:r>
              <a:rPr lang="pl-PL" sz="1600" dirty="0" err="1" smtClean="0"/>
              <a:t>will</a:t>
            </a:r>
            <a:r>
              <a:rPr lang="pl-PL" sz="1600" dirty="0" smtClean="0"/>
              <a:t> </a:t>
            </a:r>
            <a:r>
              <a:rPr lang="pl-PL" sz="1600" dirty="0" err="1" smtClean="0"/>
              <a:t>gain</a:t>
            </a:r>
            <a:r>
              <a:rPr lang="pl-PL" sz="1600" dirty="0" smtClean="0"/>
              <a:t> </a:t>
            </a:r>
            <a:r>
              <a:rPr lang="pl-PL" sz="1600" dirty="0" err="1" smtClean="0"/>
              <a:t>specialist</a:t>
            </a:r>
            <a:r>
              <a:rPr lang="pl-PL" sz="1600" dirty="0" smtClean="0"/>
              <a:t> </a:t>
            </a:r>
            <a:r>
              <a:rPr lang="pl-PL" sz="1600" dirty="0" err="1" smtClean="0"/>
              <a:t>knowledge</a:t>
            </a:r>
            <a:r>
              <a:rPr lang="pl-PL" sz="1600" dirty="0" smtClean="0"/>
              <a:t> on </a:t>
            </a:r>
            <a:r>
              <a:rPr lang="pl-PL" sz="1600" dirty="0" err="1" smtClean="0"/>
              <a:t>osprey</a:t>
            </a:r>
            <a:r>
              <a:rPr lang="pl-PL" sz="1600" dirty="0" smtClean="0"/>
              <a:t> monitoring </a:t>
            </a:r>
            <a:r>
              <a:rPr lang="pl-PL" sz="1600" dirty="0" err="1" smtClean="0"/>
              <a:t>technic</a:t>
            </a:r>
            <a:r>
              <a:rPr lang="pl-PL" sz="1600" dirty="0" smtClean="0"/>
              <a:t>. </a:t>
            </a:r>
          </a:p>
          <a:p>
            <a:pPr lvl="0"/>
            <a:r>
              <a:rPr lang="pl-PL" sz="1600" dirty="0" err="1" smtClean="0"/>
              <a:t>Each</a:t>
            </a:r>
            <a:r>
              <a:rPr lang="pl-PL" sz="1600" dirty="0" smtClean="0"/>
              <a:t> </a:t>
            </a:r>
            <a:r>
              <a:rPr lang="pl-PL" sz="1600" dirty="0" err="1" smtClean="0"/>
              <a:t>caretaker</a:t>
            </a:r>
            <a:r>
              <a:rPr lang="pl-PL" sz="1600" dirty="0" smtClean="0"/>
              <a:t> </a:t>
            </a:r>
            <a:r>
              <a:rPr lang="pl-PL" sz="1600" dirty="0" err="1" smtClean="0"/>
              <a:t>will</a:t>
            </a:r>
            <a:r>
              <a:rPr lang="pl-PL" sz="1600" dirty="0" smtClean="0"/>
              <a:t> </a:t>
            </a:r>
            <a:r>
              <a:rPr lang="pl-PL" sz="1600" dirty="0" err="1" smtClean="0"/>
              <a:t>stay</a:t>
            </a:r>
            <a:r>
              <a:rPr lang="pl-PL" sz="1600" dirty="0" smtClean="0"/>
              <a:t> in </a:t>
            </a:r>
            <a:r>
              <a:rPr lang="pl-PL" sz="1600" dirty="0" err="1" smtClean="0"/>
              <a:t>contact</a:t>
            </a:r>
            <a:r>
              <a:rPr lang="pl-PL" sz="1600" dirty="0" smtClean="0"/>
              <a:t> with </a:t>
            </a:r>
            <a:r>
              <a:rPr lang="pl-PL" sz="1600" dirty="0" err="1" smtClean="0"/>
              <a:t>regional</a:t>
            </a:r>
            <a:r>
              <a:rPr lang="pl-PL" sz="1600" dirty="0" smtClean="0"/>
              <a:t> </a:t>
            </a:r>
            <a:r>
              <a:rPr lang="pl-PL" sz="1600" dirty="0" err="1" smtClean="0"/>
              <a:t>coordinator</a:t>
            </a:r>
            <a:r>
              <a:rPr lang="pl-PL" sz="1600" dirty="0" smtClean="0"/>
              <a:t> from The </a:t>
            </a:r>
            <a:r>
              <a:rPr lang="pl-PL" sz="1600" dirty="0" err="1" smtClean="0"/>
              <a:t>Comitee</a:t>
            </a:r>
            <a:r>
              <a:rPr lang="pl-PL" sz="1600" dirty="0" smtClean="0"/>
              <a:t> for </a:t>
            </a:r>
            <a:r>
              <a:rPr lang="pl-PL" sz="1600" dirty="0" err="1" smtClean="0"/>
              <a:t>Eagles</a:t>
            </a:r>
            <a:r>
              <a:rPr lang="pl-PL" sz="1600" dirty="0" smtClean="0"/>
              <a:t> </a:t>
            </a:r>
            <a:r>
              <a:rPr lang="pl-PL" sz="1600" dirty="0" err="1" smtClean="0"/>
              <a:t>Protection</a:t>
            </a:r>
            <a:r>
              <a:rPr lang="pl-PL" sz="1600" dirty="0" smtClean="0"/>
              <a:t> and </a:t>
            </a:r>
            <a:r>
              <a:rPr lang="pl-PL" sz="1600" dirty="0" err="1" smtClean="0"/>
              <a:t>local</a:t>
            </a:r>
            <a:r>
              <a:rPr lang="pl-PL" sz="1600" dirty="0" smtClean="0"/>
              <a:t> </a:t>
            </a:r>
            <a:r>
              <a:rPr lang="pl-PL" sz="1600" dirty="0" err="1" smtClean="0"/>
              <a:t>foresters</a:t>
            </a:r>
            <a:r>
              <a:rPr lang="pl-PL" sz="1600" dirty="0" smtClean="0"/>
              <a:t>.</a:t>
            </a:r>
          </a:p>
          <a:p>
            <a:pPr lvl="0"/>
            <a:r>
              <a:rPr lang="en-US" sz="1600" dirty="0"/>
              <a:t>Main task for volunteers will be identification </a:t>
            </a:r>
            <a:r>
              <a:rPr lang="en-US" sz="1600" dirty="0" smtClean="0"/>
              <a:t>treats </a:t>
            </a:r>
            <a:r>
              <a:rPr lang="en-US" sz="1600" dirty="0"/>
              <a:t>for osprey stands and monitoring during breeding season. </a:t>
            </a:r>
            <a:endParaRPr lang="pl-PL" sz="1600" dirty="0"/>
          </a:p>
        </p:txBody>
      </p:sp>
      <p:sp>
        <p:nvSpPr>
          <p:cNvPr id="4" name="Tytuł 1"/>
          <p:cNvSpPr>
            <a:spLocks noGrp="1"/>
          </p:cNvSpPr>
          <p:nvPr>
            <p:ph type="title"/>
          </p:nvPr>
        </p:nvSpPr>
        <p:spPr/>
        <p:txBody>
          <a:bodyPr/>
          <a:lstStyle/>
          <a:p>
            <a:r>
              <a:rPr lang="pl-PL" dirty="0" err="1" smtClean="0"/>
              <a:t>Volunteers</a:t>
            </a:r>
            <a:r>
              <a:rPr lang="pl-PL" dirty="0" smtClean="0"/>
              <a:t> for </a:t>
            </a:r>
            <a:r>
              <a:rPr lang="pl-PL" dirty="0" err="1" smtClean="0"/>
              <a:t>osprey</a:t>
            </a:r>
            <a:r>
              <a:rPr lang="pl-PL" dirty="0" smtClean="0"/>
              <a:t> </a:t>
            </a:r>
            <a:r>
              <a:rPr lang="pl-PL" dirty="0" err="1" smtClean="0"/>
              <a:t>protection</a:t>
            </a:r>
            <a:endParaRPr lang="pl-PL" dirty="0"/>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r="5420" b="10722"/>
          <a:stretch/>
        </p:blipFill>
        <p:spPr>
          <a:xfrm>
            <a:off x="5474844" y="6453877"/>
            <a:ext cx="2049484" cy="404123"/>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310" y="0"/>
            <a:ext cx="719368" cy="719368"/>
          </a:xfrm>
          <a:prstGeom prst="rect">
            <a:avLst/>
          </a:prstGeom>
        </p:spPr>
      </p:pic>
    </p:spTree>
    <p:extLst>
      <p:ext uri="{BB962C8B-B14F-4D97-AF65-F5344CB8AC3E}">
        <p14:creationId xmlns:p14="http://schemas.microsoft.com/office/powerpoint/2010/main" val="2818128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750" y="1484784"/>
            <a:ext cx="8064500" cy="4497387"/>
          </a:xfrm>
        </p:spPr>
        <p:txBody>
          <a:bodyPr/>
          <a:lstStyle/>
          <a:p>
            <a:pPr marL="0" lvl="0" indent="0">
              <a:buNone/>
            </a:pPr>
            <a:r>
              <a:rPr lang="en-GB" sz="1600" dirty="0" smtClean="0"/>
              <a:t>Education and communication activities directed towards children and youth. </a:t>
            </a:r>
          </a:p>
          <a:p>
            <a:pPr lvl="0"/>
            <a:r>
              <a:rPr lang="en-GB" sz="1600" dirty="0" smtClean="0"/>
              <a:t>In order to improve the knowledge of children and young people an all Poland competition will be organised on the subject of osprey for primary and secondary schools.. </a:t>
            </a:r>
          </a:p>
          <a:p>
            <a:pPr lvl="0"/>
            <a:r>
              <a:rPr lang="en-GB" sz="1600" dirty="0" smtClean="0"/>
              <a:t>The competition will be organised within the international „World Osprey Week”, in which numerous schools participate throughout the world. </a:t>
            </a:r>
          </a:p>
          <a:p>
            <a:pPr lvl="0"/>
            <a:r>
              <a:rPr lang="en-GB" sz="1600" dirty="0" smtClean="0"/>
              <a:t>Plans have been made for the organisation of three nationwide competitions for children and young people. </a:t>
            </a:r>
          </a:p>
          <a:p>
            <a:pPr lvl="0"/>
            <a:r>
              <a:rPr lang="en-GB" sz="1600" dirty="0" smtClean="0"/>
              <a:t>Schools will also receive learning materials aiming at increasing the knowledge of pupils and teachers about osprey, its biology and methods of protection. </a:t>
            </a:r>
          </a:p>
          <a:p>
            <a:endParaRPr lang="pl-PL" sz="1600" dirty="0"/>
          </a:p>
        </p:txBody>
      </p:sp>
      <p:sp>
        <p:nvSpPr>
          <p:cNvPr id="4" name="Tytuł 1"/>
          <p:cNvSpPr>
            <a:spLocks noGrp="1"/>
          </p:cNvSpPr>
          <p:nvPr>
            <p:ph type="title"/>
          </p:nvPr>
        </p:nvSpPr>
        <p:spPr/>
        <p:txBody>
          <a:bodyPr/>
          <a:lstStyle/>
          <a:p>
            <a:r>
              <a:rPr lang="en-GB" dirty="0"/>
              <a:t>Implementation of activities within the </a:t>
            </a:r>
            <a:r>
              <a:rPr lang="en-GB" dirty="0" smtClean="0"/>
              <a:t>project - education</a:t>
            </a:r>
            <a:endParaRPr lang="en-GB" dirty="0"/>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r="5420" b="10722"/>
          <a:stretch/>
        </p:blipFill>
        <p:spPr>
          <a:xfrm>
            <a:off x="5474844" y="6453877"/>
            <a:ext cx="2049484" cy="404123"/>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310" y="0"/>
            <a:ext cx="719368" cy="719368"/>
          </a:xfrm>
          <a:prstGeom prst="rect">
            <a:avLst/>
          </a:prstGeom>
        </p:spPr>
      </p:pic>
    </p:spTree>
    <p:extLst>
      <p:ext uri="{BB962C8B-B14F-4D97-AF65-F5344CB8AC3E}">
        <p14:creationId xmlns:p14="http://schemas.microsoft.com/office/powerpoint/2010/main" val="888385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188" y="1048792"/>
            <a:ext cx="8075612" cy="508000"/>
          </a:xfrm>
        </p:spPr>
        <p:txBody>
          <a:bodyPr/>
          <a:lstStyle/>
          <a:p>
            <a:r>
              <a:rPr lang="en-GB" dirty="0"/>
              <a:t>Organisation of </a:t>
            </a:r>
            <a:r>
              <a:rPr lang="pl-PL" dirty="0" smtClean="0"/>
              <a:t>10</a:t>
            </a:r>
            <a:r>
              <a:rPr lang="en-GB" dirty="0" smtClean="0"/>
              <a:t> </a:t>
            </a:r>
            <a:r>
              <a:rPr lang="en-GB" dirty="0"/>
              <a:t>workshops for the fishery </a:t>
            </a:r>
            <a:r>
              <a:rPr lang="pl-PL" dirty="0" err="1" smtClean="0"/>
              <a:t>community</a:t>
            </a:r>
            <a:r>
              <a:rPr lang="en-GB" dirty="0" smtClean="0"/>
              <a:t> and </a:t>
            </a:r>
            <a:r>
              <a:rPr lang="en-GB" dirty="0"/>
              <a:t>elaborating guidelines for a sustainable fishery management in regions of osprey occurrence.</a:t>
            </a:r>
          </a:p>
        </p:txBody>
      </p:sp>
      <p:sp>
        <p:nvSpPr>
          <p:cNvPr id="3" name="Symbol zastępczy zawartości 2"/>
          <p:cNvSpPr>
            <a:spLocks noGrp="1"/>
          </p:cNvSpPr>
          <p:nvPr>
            <p:ph idx="1"/>
          </p:nvPr>
        </p:nvSpPr>
        <p:spPr/>
        <p:txBody>
          <a:bodyPr/>
          <a:lstStyle/>
          <a:p>
            <a:endParaRPr lang="pl-PL" dirty="0" smtClean="0"/>
          </a:p>
          <a:p>
            <a:r>
              <a:rPr lang="pl-PL" sz="1600" dirty="0" smtClean="0"/>
              <a:t>First </a:t>
            </a:r>
            <a:r>
              <a:rPr lang="pl-PL" sz="1600" dirty="0" err="1" smtClean="0"/>
              <a:t>workshops</a:t>
            </a:r>
            <a:r>
              <a:rPr lang="pl-PL" sz="1600" dirty="0" smtClean="0"/>
              <a:t> </a:t>
            </a:r>
            <a:r>
              <a:rPr lang="en-GB" sz="1600" dirty="0"/>
              <a:t>for owners and managers of inland waters </a:t>
            </a:r>
            <a:r>
              <a:rPr lang="pl-PL" sz="1600" dirty="0" err="1" smtClean="0"/>
              <a:t>will</a:t>
            </a:r>
            <a:r>
              <a:rPr lang="pl-PL" sz="1600" dirty="0" smtClean="0"/>
              <a:t> </a:t>
            </a:r>
            <a:r>
              <a:rPr lang="pl-PL" sz="1600" dirty="0" err="1" smtClean="0"/>
              <a:t>take</a:t>
            </a:r>
            <a:r>
              <a:rPr lang="pl-PL" sz="1600" dirty="0" smtClean="0"/>
              <a:t> place </a:t>
            </a:r>
            <a:r>
              <a:rPr lang="pl-PL" sz="1600" dirty="0" err="1" smtClean="0"/>
              <a:t>at</a:t>
            </a:r>
            <a:r>
              <a:rPr lang="pl-PL" sz="1600" dirty="0" smtClean="0"/>
              <a:t> </a:t>
            </a:r>
            <a:r>
              <a:rPr lang="pl-PL" sz="1600" dirty="0" err="1" smtClean="0"/>
              <a:t>november</a:t>
            </a:r>
            <a:r>
              <a:rPr lang="pl-PL" sz="1600" dirty="0"/>
              <a:t> </a:t>
            </a:r>
            <a:r>
              <a:rPr lang="pl-PL" sz="1600" dirty="0" smtClean="0"/>
              <a:t>2018. </a:t>
            </a:r>
          </a:p>
          <a:p>
            <a:r>
              <a:rPr lang="en-GB" sz="1600" dirty="0"/>
              <a:t>The meetings will aim at increasing the knowledge about the way osprey use fish ponds and lakes.</a:t>
            </a:r>
            <a:endParaRPr lang="pl-PL" sz="1600" dirty="0"/>
          </a:p>
          <a:p>
            <a:r>
              <a:rPr lang="en-US" sz="1600" dirty="0"/>
              <a:t>Our objective is also to improve management of fish ponds and lakes as a feeding place for ospreys but what most important to connect and discuss osprey protection issues with fisheries</a:t>
            </a:r>
            <a:r>
              <a:rPr lang="pl-PL" sz="1600" dirty="0" smtClean="0"/>
              <a:t>. </a:t>
            </a:r>
          </a:p>
          <a:p>
            <a:r>
              <a:rPr lang="pl-PL" sz="1600" dirty="0" err="1" smtClean="0"/>
              <a:t>Fishery</a:t>
            </a:r>
            <a:r>
              <a:rPr lang="pl-PL" sz="1600" dirty="0" smtClean="0"/>
              <a:t> </a:t>
            </a:r>
            <a:r>
              <a:rPr lang="pl-PL" sz="1600" dirty="0" err="1" smtClean="0"/>
              <a:t>community</a:t>
            </a:r>
            <a:r>
              <a:rPr lang="pl-PL" sz="1600" dirty="0" smtClean="0"/>
              <a:t> </a:t>
            </a:r>
            <a:r>
              <a:rPr lang="pl-PL" sz="1600" dirty="0" err="1" smtClean="0"/>
              <a:t>is</a:t>
            </a:r>
            <a:r>
              <a:rPr lang="pl-PL" sz="1600" dirty="0" smtClean="0"/>
              <a:t> </a:t>
            </a:r>
            <a:r>
              <a:rPr lang="pl-PL" sz="1600" dirty="0" err="1" smtClean="0"/>
              <a:t>divided</a:t>
            </a:r>
            <a:r>
              <a:rPr lang="pl-PL" sz="1600" dirty="0" smtClean="0"/>
              <a:t> and not </a:t>
            </a:r>
            <a:r>
              <a:rPr lang="pl-PL" sz="1600" dirty="0" err="1" smtClean="0"/>
              <a:t>always</a:t>
            </a:r>
            <a:r>
              <a:rPr lang="pl-PL" sz="1600" dirty="0" smtClean="0"/>
              <a:t> </a:t>
            </a:r>
            <a:r>
              <a:rPr lang="pl-PL" sz="1600" dirty="0" err="1" smtClean="0"/>
              <a:t>positive</a:t>
            </a:r>
            <a:r>
              <a:rPr lang="pl-PL" sz="1600" dirty="0" smtClean="0"/>
              <a:t> to </a:t>
            </a:r>
            <a:r>
              <a:rPr lang="pl-PL" sz="1600" dirty="0" err="1" smtClean="0"/>
              <a:t>our</a:t>
            </a:r>
            <a:r>
              <a:rPr lang="pl-PL" sz="1600" dirty="0" smtClean="0"/>
              <a:t> </a:t>
            </a:r>
            <a:r>
              <a:rPr lang="pl-PL" sz="1600" dirty="0" err="1" smtClean="0"/>
              <a:t>activities</a:t>
            </a:r>
            <a:r>
              <a:rPr lang="pl-PL" sz="1600" dirty="0" smtClean="0"/>
              <a:t> and </a:t>
            </a:r>
            <a:r>
              <a:rPr lang="pl-PL" sz="1600" dirty="0" err="1" smtClean="0"/>
              <a:t>ideas</a:t>
            </a:r>
            <a:endParaRPr lang="pl-PL" sz="1600" dirty="0" smtClean="0"/>
          </a:p>
          <a:p>
            <a:endParaRPr lang="pl-PL" sz="1600" dirty="0"/>
          </a:p>
          <a:p>
            <a:endParaRPr lang="pl-PL" dirty="0" smtClean="0"/>
          </a:p>
        </p:txBody>
      </p:sp>
    </p:spTree>
    <p:extLst>
      <p:ext uri="{BB962C8B-B14F-4D97-AF65-F5344CB8AC3E}">
        <p14:creationId xmlns:p14="http://schemas.microsoft.com/office/powerpoint/2010/main" val="163459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750" y="1484784"/>
            <a:ext cx="8064500" cy="4497387"/>
          </a:xfrm>
        </p:spPr>
        <p:txBody>
          <a:bodyPr/>
          <a:lstStyle/>
          <a:p>
            <a:pPr lvl="0"/>
            <a:endParaRPr lang="pl-PL" sz="1600" dirty="0" smtClean="0"/>
          </a:p>
          <a:p>
            <a:pPr lvl="0"/>
            <a:r>
              <a:rPr lang="en-GB" sz="1600" dirty="0" smtClean="0"/>
              <a:t>Within the project meetings will be organised with foreign experts aiming at strengthening international cooperation, obtaining specialist knowledge and learning about the experiences of other countries.</a:t>
            </a:r>
            <a:endParaRPr lang="pl-PL" sz="1600" dirty="0" smtClean="0"/>
          </a:p>
          <a:p>
            <a:pPr lvl="0"/>
            <a:r>
              <a:rPr lang="en-GB" sz="1600" dirty="0" smtClean="0"/>
              <a:t>Those workshops will concentrate on the development of the osprey population through the use of high voltage pylons, mortality analyses, threats to osprey and nest construction.</a:t>
            </a:r>
            <a:r>
              <a:rPr lang="pl-PL" sz="1600" dirty="0" smtClean="0"/>
              <a:t> </a:t>
            </a:r>
            <a:r>
              <a:rPr lang="pl-PL" sz="1600" dirty="0" err="1" smtClean="0"/>
              <a:t>Objective</a:t>
            </a:r>
            <a:r>
              <a:rPr lang="pl-PL" sz="1600" dirty="0" smtClean="0"/>
              <a:t> </a:t>
            </a:r>
            <a:r>
              <a:rPr lang="pl-PL" sz="1600" dirty="0" err="1" smtClean="0"/>
              <a:t>is</a:t>
            </a:r>
            <a:r>
              <a:rPr lang="pl-PL" sz="1600" dirty="0" smtClean="0"/>
              <a:t> </a:t>
            </a:r>
            <a:r>
              <a:rPr lang="pl-PL" sz="1600" dirty="0" err="1" smtClean="0"/>
              <a:t>also</a:t>
            </a:r>
            <a:r>
              <a:rPr lang="pl-PL" sz="1600" dirty="0" smtClean="0"/>
              <a:t> to </a:t>
            </a:r>
            <a:r>
              <a:rPr lang="pl-PL" sz="1600" dirty="0" err="1" smtClean="0"/>
              <a:t>prepare</a:t>
            </a:r>
            <a:r>
              <a:rPr lang="pl-PL" sz="1600" dirty="0" smtClean="0"/>
              <a:t> </a:t>
            </a:r>
            <a:r>
              <a:rPr lang="pl-PL" sz="1600" dirty="0" err="1" smtClean="0"/>
              <a:t>guidelines</a:t>
            </a:r>
            <a:r>
              <a:rPr lang="pl-PL" sz="1600" dirty="0" smtClean="0"/>
              <a:t> for </a:t>
            </a:r>
            <a:r>
              <a:rPr lang="pl-PL" sz="1600" dirty="0" err="1" smtClean="0"/>
              <a:t>osprey</a:t>
            </a:r>
            <a:r>
              <a:rPr lang="pl-PL" sz="1600" dirty="0" smtClean="0"/>
              <a:t> </a:t>
            </a:r>
            <a:r>
              <a:rPr lang="pl-PL" sz="1600" dirty="0" err="1" smtClean="0"/>
              <a:t>prtection</a:t>
            </a:r>
            <a:r>
              <a:rPr lang="pl-PL" sz="1600" dirty="0" smtClean="0"/>
              <a:t> </a:t>
            </a:r>
            <a:r>
              <a:rPr lang="pl-PL" sz="1600" dirty="0" err="1" smtClean="0"/>
              <a:t>within</a:t>
            </a:r>
            <a:r>
              <a:rPr lang="pl-PL" sz="1600" dirty="0" smtClean="0"/>
              <a:t> Central and </a:t>
            </a:r>
            <a:r>
              <a:rPr lang="pl-PL" sz="1600" dirty="0" err="1" smtClean="0"/>
              <a:t>Eastern</a:t>
            </a:r>
            <a:r>
              <a:rPr lang="pl-PL" sz="1600" dirty="0" smtClean="0"/>
              <a:t> Europe</a:t>
            </a:r>
            <a:endParaRPr lang="en-GB" sz="1600" dirty="0" smtClean="0"/>
          </a:p>
          <a:p>
            <a:endParaRPr lang="pl-PL" sz="1600" dirty="0"/>
          </a:p>
        </p:txBody>
      </p:sp>
      <p:sp>
        <p:nvSpPr>
          <p:cNvPr id="4" name="Tytuł 1"/>
          <p:cNvSpPr>
            <a:spLocks noGrp="1"/>
          </p:cNvSpPr>
          <p:nvPr>
            <p:ph type="title"/>
          </p:nvPr>
        </p:nvSpPr>
        <p:spPr/>
        <p:txBody>
          <a:bodyPr/>
          <a:lstStyle/>
          <a:p>
            <a:r>
              <a:rPr lang="en-GB" dirty="0"/>
              <a:t>Implementation of activities within the project </a:t>
            </a:r>
            <a:r>
              <a:rPr lang="pl-PL" dirty="0" smtClean="0"/>
              <a:t>– </a:t>
            </a:r>
            <a:r>
              <a:rPr lang="pl-PL" dirty="0" err="1" smtClean="0"/>
              <a:t>international</a:t>
            </a:r>
            <a:r>
              <a:rPr lang="pl-PL" dirty="0" smtClean="0"/>
              <a:t> </a:t>
            </a:r>
            <a:r>
              <a:rPr lang="pl-PL" dirty="0" err="1" smtClean="0"/>
              <a:t>workshop</a:t>
            </a:r>
            <a:endParaRPr lang="pl-PL" dirty="0"/>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r="5420" b="10722"/>
          <a:stretch/>
        </p:blipFill>
        <p:spPr>
          <a:xfrm>
            <a:off x="5474844" y="6453877"/>
            <a:ext cx="2049484" cy="404123"/>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310" y="0"/>
            <a:ext cx="719368" cy="719368"/>
          </a:xfrm>
          <a:prstGeom prst="rect">
            <a:avLst/>
          </a:prstGeom>
        </p:spPr>
      </p:pic>
    </p:spTree>
    <p:extLst>
      <p:ext uri="{BB962C8B-B14F-4D97-AF65-F5344CB8AC3E}">
        <p14:creationId xmlns:p14="http://schemas.microsoft.com/office/powerpoint/2010/main" val="1486615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750" y="1484784"/>
            <a:ext cx="8064500" cy="4497387"/>
          </a:xfrm>
        </p:spPr>
        <p:txBody>
          <a:bodyPr/>
          <a:lstStyle/>
          <a:p>
            <a:pPr marL="0" lvl="0" indent="0">
              <a:buNone/>
            </a:pPr>
            <a:r>
              <a:rPr lang="en-GB" sz="1600" dirty="0" smtClean="0"/>
              <a:t>Organisation of inter-institution consultations aiming to the elaboration of guidelines for procedures in cases of crimes against osprey or other protected species. </a:t>
            </a:r>
          </a:p>
          <a:p>
            <a:pPr lvl="0"/>
            <a:r>
              <a:rPr lang="en-GB" sz="1600" dirty="0" smtClean="0"/>
              <a:t>Regional and central meetings are to be organised within the project. </a:t>
            </a:r>
          </a:p>
          <a:p>
            <a:pPr lvl="0"/>
            <a:r>
              <a:rPr lang="en-GB" sz="1600" dirty="0" smtClean="0"/>
              <a:t>Organisation of meetings will render it possible to establish a closer cooperation between institutions and organisations for the protection of specie</a:t>
            </a:r>
            <a:r>
              <a:rPr lang="pl-PL" sz="1600" dirty="0" smtClean="0"/>
              <a:t>s</a:t>
            </a:r>
            <a:r>
              <a:rPr lang="en-GB" sz="1600" dirty="0" smtClean="0"/>
              <a:t> endangered by negative activities of humans. </a:t>
            </a:r>
          </a:p>
          <a:p>
            <a:endParaRPr lang="pl-PL" sz="1600" dirty="0"/>
          </a:p>
        </p:txBody>
      </p:sp>
      <p:sp>
        <p:nvSpPr>
          <p:cNvPr id="4" name="Tytuł 1"/>
          <p:cNvSpPr>
            <a:spLocks noGrp="1"/>
          </p:cNvSpPr>
          <p:nvPr>
            <p:ph type="title"/>
          </p:nvPr>
        </p:nvSpPr>
        <p:spPr/>
        <p:txBody>
          <a:bodyPr/>
          <a:lstStyle/>
          <a:p>
            <a:r>
              <a:rPr lang="en-GB" dirty="0"/>
              <a:t>Implementation of activities within the </a:t>
            </a:r>
            <a:r>
              <a:rPr lang="en-GB" dirty="0" smtClean="0"/>
              <a:t>project - consultations</a:t>
            </a:r>
            <a:endParaRPr lang="en-GB" dirty="0"/>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r="5420" b="10722"/>
          <a:stretch/>
        </p:blipFill>
        <p:spPr>
          <a:xfrm>
            <a:off x="5474844" y="6453877"/>
            <a:ext cx="2049484" cy="404123"/>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310" y="0"/>
            <a:ext cx="719368" cy="719368"/>
          </a:xfrm>
          <a:prstGeom prst="rect">
            <a:avLst/>
          </a:prstGeom>
        </p:spPr>
      </p:pic>
    </p:spTree>
    <p:extLst>
      <p:ext uri="{BB962C8B-B14F-4D97-AF65-F5344CB8AC3E}">
        <p14:creationId xmlns:p14="http://schemas.microsoft.com/office/powerpoint/2010/main" val="543483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lvl="0" indent="0">
              <a:buNone/>
            </a:pPr>
            <a:r>
              <a:rPr lang="en-GB" sz="1600" dirty="0" smtClean="0"/>
              <a:t>Construction of artificial nests on trees and construction of platforms on pylons. </a:t>
            </a:r>
          </a:p>
          <a:p>
            <a:pPr lvl="0"/>
            <a:r>
              <a:rPr lang="en-GB" sz="1600" dirty="0" smtClean="0"/>
              <a:t>Within the project the construction of artificial nest was planned on trees located close to existing nests. </a:t>
            </a:r>
          </a:p>
          <a:p>
            <a:pPr lvl="0"/>
            <a:r>
              <a:rPr lang="en-GB" sz="1600" dirty="0" smtClean="0"/>
              <a:t>Construction of platforms on high voltage pylons.</a:t>
            </a:r>
          </a:p>
          <a:p>
            <a:pPr lvl="0"/>
            <a:r>
              <a:rPr lang="en-GB" sz="1600" dirty="0" smtClean="0"/>
              <a:t>In total within the project 4 nests are to be fitted in the vicinity of each of the 33 currently used or existing but abandoned nests on trees. </a:t>
            </a:r>
          </a:p>
          <a:p>
            <a:pPr lvl="0"/>
            <a:r>
              <a:rPr lang="en-GB" sz="1600" dirty="0" smtClean="0"/>
              <a:t>Additionally, intervention nests are to be constructed and the functioning nests are to be strengthened.</a:t>
            </a:r>
          </a:p>
          <a:p>
            <a:pPr lvl="0"/>
            <a:endParaRPr lang="pl-PL" sz="1600" dirty="0" smtClean="0"/>
          </a:p>
          <a:p>
            <a:endParaRPr lang="pl-PL" sz="1600" dirty="0"/>
          </a:p>
        </p:txBody>
      </p:sp>
      <p:sp>
        <p:nvSpPr>
          <p:cNvPr id="4" name="Tytuł 1"/>
          <p:cNvSpPr>
            <a:spLocks noGrp="1"/>
          </p:cNvSpPr>
          <p:nvPr>
            <p:ph type="title"/>
          </p:nvPr>
        </p:nvSpPr>
        <p:spPr/>
        <p:txBody>
          <a:bodyPr/>
          <a:lstStyle/>
          <a:p>
            <a:r>
              <a:rPr lang="en-GB" dirty="0" smtClean="0"/>
              <a:t>Implementation of activities within the project – active protection</a:t>
            </a:r>
            <a:endParaRPr lang="en-GB" dirty="0"/>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r="5420" b="10722"/>
          <a:stretch/>
        </p:blipFill>
        <p:spPr>
          <a:xfrm>
            <a:off x="5474844" y="6453877"/>
            <a:ext cx="2049484" cy="404123"/>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310" y="0"/>
            <a:ext cx="719368" cy="719368"/>
          </a:xfrm>
          <a:prstGeom prst="rect">
            <a:avLst/>
          </a:prstGeom>
        </p:spPr>
      </p:pic>
    </p:spTree>
    <p:extLst>
      <p:ext uri="{BB962C8B-B14F-4D97-AF65-F5344CB8AC3E}">
        <p14:creationId xmlns:p14="http://schemas.microsoft.com/office/powerpoint/2010/main" val="605591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Construction of 50 nests on high voltage pylons</a:t>
            </a:r>
            <a:endParaRPr lang="pl-PL" dirty="0"/>
          </a:p>
        </p:txBody>
      </p:sp>
      <p:sp>
        <p:nvSpPr>
          <p:cNvPr id="3" name="Symbol zastępczy zawartości 2"/>
          <p:cNvSpPr>
            <a:spLocks noGrp="1"/>
          </p:cNvSpPr>
          <p:nvPr>
            <p:ph idx="1"/>
          </p:nvPr>
        </p:nvSpPr>
        <p:spPr/>
        <p:txBody>
          <a:bodyPr/>
          <a:lstStyle/>
          <a:p>
            <a:r>
              <a:rPr lang="pl-PL" sz="1600" dirty="0"/>
              <a:t>First 6 </a:t>
            </a:r>
            <a:r>
              <a:rPr lang="pl-PL" sz="1600" dirty="0" err="1"/>
              <a:t>platforms</a:t>
            </a:r>
            <a:r>
              <a:rPr lang="pl-PL" sz="1600" dirty="0"/>
              <a:t> we </a:t>
            </a:r>
            <a:r>
              <a:rPr lang="pl-PL" sz="1600" dirty="0" err="1"/>
              <a:t>will</a:t>
            </a:r>
            <a:r>
              <a:rPr lang="pl-PL" sz="1600" dirty="0"/>
              <a:t> set on high </a:t>
            </a:r>
            <a:r>
              <a:rPr lang="pl-PL" sz="1600" dirty="0" err="1"/>
              <a:t>voltage</a:t>
            </a:r>
            <a:r>
              <a:rPr lang="pl-PL" sz="1600" dirty="0"/>
              <a:t> </a:t>
            </a:r>
            <a:r>
              <a:rPr lang="pl-PL" sz="1600" dirty="0" err="1"/>
              <a:t>pylons</a:t>
            </a:r>
            <a:r>
              <a:rPr lang="pl-PL" sz="1600" dirty="0"/>
              <a:t> </a:t>
            </a:r>
            <a:r>
              <a:rPr lang="pl-PL" sz="1600" dirty="0" err="1" smtClean="0"/>
              <a:t>owned</a:t>
            </a:r>
            <a:r>
              <a:rPr lang="pl-PL" sz="1600" dirty="0" smtClean="0"/>
              <a:t> by PSE - countrywide </a:t>
            </a:r>
            <a:r>
              <a:rPr lang="pl-PL" sz="1600" dirty="0" err="1" smtClean="0"/>
              <a:t>electricity</a:t>
            </a:r>
            <a:r>
              <a:rPr lang="pl-PL" sz="1600" dirty="0" smtClean="0"/>
              <a:t> operator </a:t>
            </a:r>
            <a:r>
              <a:rPr lang="pl-PL" sz="1600" dirty="0" err="1" smtClean="0"/>
              <a:t>this</a:t>
            </a:r>
            <a:r>
              <a:rPr lang="pl-PL" sz="1600" dirty="0" smtClean="0"/>
              <a:t> </a:t>
            </a:r>
            <a:r>
              <a:rPr lang="pl-PL" sz="1600" dirty="0" err="1" smtClean="0"/>
              <a:t>year</a:t>
            </a:r>
            <a:r>
              <a:rPr lang="pl-PL" sz="1600" dirty="0" smtClean="0"/>
              <a:t>.</a:t>
            </a:r>
            <a:endParaRPr lang="pl-PL" sz="1600" dirty="0"/>
          </a:p>
          <a:p>
            <a:r>
              <a:rPr lang="pl-PL" sz="1600" dirty="0"/>
              <a:t>We </a:t>
            </a:r>
            <a:r>
              <a:rPr lang="pl-PL" sz="1600" dirty="0" err="1"/>
              <a:t>planned</a:t>
            </a:r>
            <a:r>
              <a:rPr lang="pl-PL" sz="1600" dirty="0"/>
              <a:t> </a:t>
            </a:r>
            <a:r>
              <a:rPr lang="pl-PL" sz="1600" dirty="0" err="1"/>
              <a:t>next</a:t>
            </a:r>
            <a:r>
              <a:rPr lang="pl-PL" sz="1600" dirty="0"/>
              <a:t> 22 </a:t>
            </a:r>
            <a:r>
              <a:rPr lang="pl-PL" sz="1600" dirty="0" err="1"/>
              <a:t>platforms</a:t>
            </a:r>
            <a:r>
              <a:rPr lang="pl-PL" sz="1600" dirty="0"/>
              <a:t> </a:t>
            </a:r>
            <a:r>
              <a:rPr lang="pl-PL" sz="1600" dirty="0" err="1"/>
              <a:t>within</a:t>
            </a:r>
            <a:r>
              <a:rPr lang="pl-PL" sz="1600" dirty="0"/>
              <a:t> </a:t>
            </a:r>
            <a:r>
              <a:rPr lang="pl-PL" sz="1600" dirty="0" smtClean="0"/>
              <a:t>2019 on </a:t>
            </a:r>
            <a:r>
              <a:rPr lang="pl-PL" sz="1600" dirty="0" err="1" smtClean="0"/>
              <a:t>regional</a:t>
            </a:r>
            <a:r>
              <a:rPr lang="pl-PL" sz="1600" dirty="0" smtClean="0"/>
              <a:t> operator ENEA. </a:t>
            </a:r>
            <a:endParaRPr lang="pl-PL" sz="1600" dirty="0"/>
          </a:p>
          <a:p>
            <a:r>
              <a:rPr lang="en-US" sz="1600" dirty="0"/>
              <a:t>Objective of the project is to set 50 platforms on pylons till the end of 2020 but this is dependent from electricity companies</a:t>
            </a:r>
            <a:endParaRPr lang="pl-PL" dirty="0" smtClean="0"/>
          </a:p>
        </p:txBody>
      </p:sp>
    </p:spTree>
    <p:extLst>
      <p:ext uri="{BB962C8B-B14F-4D97-AF65-F5344CB8AC3E}">
        <p14:creationId xmlns:p14="http://schemas.microsoft.com/office/powerpoint/2010/main" val="41465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Construction of 232 nests on trees</a:t>
            </a:r>
            <a:endParaRPr lang="pl-PL" dirty="0"/>
          </a:p>
        </p:txBody>
      </p:sp>
      <p:sp>
        <p:nvSpPr>
          <p:cNvPr id="3" name="Symbol zastępczy zawartości 2"/>
          <p:cNvSpPr>
            <a:spLocks noGrp="1"/>
          </p:cNvSpPr>
          <p:nvPr>
            <p:ph idx="1"/>
          </p:nvPr>
        </p:nvSpPr>
        <p:spPr/>
        <p:txBody>
          <a:bodyPr/>
          <a:lstStyle/>
          <a:p>
            <a:r>
              <a:rPr lang="pl-PL" sz="1600" dirty="0" err="1" smtClean="0"/>
              <a:t>During</a:t>
            </a:r>
            <a:r>
              <a:rPr lang="pl-PL" sz="1600" dirty="0" smtClean="0"/>
              <a:t> 2018 we </a:t>
            </a:r>
            <a:r>
              <a:rPr lang="pl-PL" sz="1600" dirty="0"/>
              <a:t>set 120 </a:t>
            </a:r>
            <a:r>
              <a:rPr lang="pl-PL" sz="1600" dirty="0" err="1"/>
              <a:t>artificial</a:t>
            </a:r>
            <a:r>
              <a:rPr lang="pl-PL" sz="1600" dirty="0"/>
              <a:t> </a:t>
            </a:r>
            <a:r>
              <a:rPr lang="pl-PL" sz="1600" dirty="0" err="1"/>
              <a:t>platforms</a:t>
            </a:r>
            <a:r>
              <a:rPr lang="pl-PL" sz="1600" dirty="0"/>
              <a:t> on </a:t>
            </a:r>
            <a:r>
              <a:rPr lang="pl-PL" sz="1600" dirty="0" err="1"/>
              <a:t>trees</a:t>
            </a:r>
            <a:r>
              <a:rPr lang="pl-PL" sz="1600" dirty="0"/>
              <a:t> on </a:t>
            </a:r>
            <a:r>
              <a:rPr lang="pl-PL" sz="1600" dirty="0" err="1"/>
              <a:t>localizations</a:t>
            </a:r>
            <a:r>
              <a:rPr lang="pl-PL" sz="1600" dirty="0"/>
              <a:t> </a:t>
            </a:r>
            <a:r>
              <a:rPr lang="pl-PL" sz="1600" dirty="0" err="1"/>
              <a:t>identified</a:t>
            </a:r>
            <a:r>
              <a:rPr lang="pl-PL" sz="1600" dirty="0"/>
              <a:t> by EPC</a:t>
            </a:r>
          </a:p>
          <a:p>
            <a:r>
              <a:rPr lang="en-US" sz="1600" dirty="0"/>
              <a:t>Till the end of 2019 we will set another 120 platforms</a:t>
            </a:r>
          </a:p>
          <a:p>
            <a:r>
              <a:rPr lang="en-US" sz="1600" dirty="0"/>
              <a:t>All 240 platforms will be mounted on 13 SPA Natura 2000 sites and 28 forest districts </a:t>
            </a:r>
            <a:endParaRPr lang="pl-PL" sz="1600" dirty="0" smtClean="0"/>
          </a:p>
          <a:p>
            <a:r>
              <a:rPr lang="en-US" sz="1600" dirty="0"/>
              <a:t>Together with platforms on pylons we will set 280 artificial nests what will lead to highest density on new nesting places for Ospreys ever constructed in such short time.</a:t>
            </a:r>
            <a:endParaRPr lang="pl-PL" dirty="0"/>
          </a:p>
        </p:txBody>
      </p:sp>
    </p:spTree>
    <p:extLst>
      <p:ext uri="{BB962C8B-B14F-4D97-AF65-F5344CB8AC3E}">
        <p14:creationId xmlns:p14="http://schemas.microsoft.com/office/powerpoint/2010/main" val="2500782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1552848"/>
            <a:ext cx="8075612" cy="508000"/>
          </a:xfrm>
        </p:spPr>
        <p:txBody>
          <a:bodyPr/>
          <a:lstStyle/>
          <a:p>
            <a:r>
              <a:rPr lang="pl-PL" dirty="0" err="1"/>
              <a:t>Breeding</a:t>
            </a:r>
            <a:r>
              <a:rPr lang="pl-PL" dirty="0"/>
              <a:t> the gap</a:t>
            </a:r>
            <a:br>
              <a:rPr lang="pl-PL" dirty="0"/>
            </a:br>
            <a:r>
              <a:rPr lang="pl-PL" dirty="0" smtClean="0"/>
              <a:t/>
            </a:r>
            <a:br>
              <a:rPr lang="pl-PL" dirty="0" smtClean="0"/>
            </a:br>
            <a:r>
              <a:rPr lang="en-GB" dirty="0" smtClean="0"/>
              <a:t>Elaboration </a:t>
            </a:r>
            <a:r>
              <a:rPr lang="en-GB" dirty="0"/>
              <a:t>of guidelines for the </a:t>
            </a:r>
            <a:r>
              <a:rPr lang="pl-PL" dirty="0" err="1" smtClean="0"/>
              <a:t>osprey</a:t>
            </a:r>
            <a:r>
              <a:rPr lang="pl-PL" dirty="0" smtClean="0"/>
              <a:t> </a:t>
            </a:r>
            <a:r>
              <a:rPr lang="en-GB" dirty="0" smtClean="0"/>
              <a:t>protection </a:t>
            </a:r>
            <a:r>
              <a:rPr lang="en-GB" dirty="0"/>
              <a:t>on the territory of Poland and Central Europe.</a:t>
            </a:r>
            <a:br>
              <a:rPr lang="en-GB" dirty="0"/>
            </a:br>
            <a:endParaRPr lang="pl-PL" dirty="0"/>
          </a:p>
        </p:txBody>
      </p:sp>
      <p:sp>
        <p:nvSpPr>
          <p:cNvPr id="3" name="Symbol zastępczy zawartości 2"/>
          <p:cNvSpPr>
            <a:spLocks noGrp="1"/>
          </p:cNvSpPr>
          <p:nvPr>
            <p:ph idx="1"/>
          </p:nvPr>
        </p:nvSpPr>
        <p:spPr>
          <a:xfrm>
            <a:off x="539750" y="2748037"/>
            <a:ext cx="8064500" cy="4497387"/>
          </a:xfrm>
        </p:spPr>
        <p:txBody>
          <a:bodyPr/>
          <a:lstStyle/>
          <a:p>
            <a:r>
              <a:rPr lang="pl-PL" sz="1600" dirty="0" err="1" smtClean="0"/>
              <a:t>During</a:t>
            </a:r>
            <a:r>
              <a:rPr lang="pl-PL" sz="1600" dirty="0" smtClean="0"/>
              <a:t> </a:t>
            </a:r>
            <a:r>
              <a:rPr lang="pl-PL" sz="1600" dirty="0" err="1" smtClean="0"/>
              <a:t>whorkshops</a:t>
            </a:r>
            <a:r>
              <a:rPr lang="pl-PL" sz="1600" dirty="0" smtClean="0"/>
              <a:t> with </a:t>
            </a:r>
            <a:r>
              <a:rPr lang="pl-PL" sz="1600" dirty="0" err="1" smtClean="0"/>
              <a:t>international</a:t>
            </a:r>
            <a:r>
              <a:rPr lang="pl-PL" sz="1600" dirty="0" smtClean="0"/>
              <a:t> </a:t>
            </a:r>
            <a:r>
              <a:rPr lang="pl-PL" sz="1600" dirty="0" err="1" smtClean="0"/>
              <a:t>experts</a:t>
            </a:r>
            <a:r>
              <a:rPr lang="pl-PL" sz="1600" dirty="0" smtClean="0"/>
              <a:t> we </a:t>
            </a:r>
            <a:r>
              <a:rPr lang="pl-PL" sz="1600" dirty="0" err="1" smtClean="0"/>
              <a:t>would</a:t>
            </a:r>
            <a:r>
              <a:rPr lang="pl-PL" sz="1600" dirty="0" smtClean="0"/>
              <a:t> </a:t>
            </a:r>
            <a:r>
              <a:rPr lang="pl-PL" sz="1600" dirty="0" err="1" smtClean="0"/>
              <a:t>like</a:t>
            </a:r>
            <a:r>
              <a:rPr lang="pl-PL" sz="1600" dirty="0" smtClean="0"/>
              <a:t> to </a:t>
            </a:r>
            <a:r>
              <a:rPr lang="pl-PL" sz="1600" dirty="0" err="1" smtClean="0"/>
              <a:t>identify</a:t>
            </a:r>
            <a:r>
              <a:rPr lang="pl-PL" sz="1600" dirty="0" smtClean="0"/>
              <a:t> </a:t>
            </a:r>
            <a:r>
              <a:rPr lang="pl-PL" sz="1600" dirty="0" err="1" smtClean="0"/>
              <a:t>all</a:t>
            </a:r>
            <a:r>
              <a:rPr lang="pl-PL" sz="1600" dirty="0" smtClean="0"/>
              <a:t> </a:t>
            </a:r>
            <a:r>
              <a:rPr lang="pl-PL" sz="1600" dirty="0" err="1" smtClean="0"/>
              <a:t>differences</a:t>
            </a:r>
            <a:r>
              <a:rPr lang="pl-PL" sz="1600" dirty="0" smtClean="0"/>
              <a:t> </a:t>
            </a:r>
            <a:r>
              <a:rPr lang="pl-PL" sz="1600" dirty="0" err="1" smtClean="0"/>
              <a:t>between</a:t>
            </a:r>
            <a:r>
              <a:rPr lang="pl-PL" sz="1600" dirty="0" smtClean="0"/>
              <a:t> Poland and </a:t>
            </a:r>
            <a:r>
              <a:rPr lang="pl-PL" sz="1600" dirty="0" err="1" smtClean="0"/>
              <a:t>other</a:t>
            </a:r>
            <a:r>
              <a:rPr lang="pl-PL" sz="1600" dirty="0" smtClean="0"/>
              <a:t> </a:t>
            </a:r>
            <a:r>
              <a:rPr lang="pl-PL" sz="1600" dirty="0" err="1" smtClean="0"/>
              <a:t>countries</a:t>
            </a:r>
            <a:r>
              <a:rPr lang="pl-PL" sz="1600" dirty="0" smtClean="0"/>
              <a:t> and </a:t>
            </a:r>
            <a:r>
              <a:rPr lang="pl-PL" sz="1600" dirty="0" err="1" smtClean="0"/>
              <a:t>prescribe</a:t>
            </a:r>
            <a:r>
              <a:rPr lang="pl-PL" sz="1600" dirty="0" smtClean="0"/>
              <a:t> the </a:t>
            </a:r>
            <a:r>
              <a:rPr lang="pl-PL" sz="1600" dirty="0" err="1" smtClean="0"/>
              <a:t>sollution</a:t>
            </a:r>
            <a:r>
              <a:rPr lang="pl-PL" sz="1600" dirty="0" smtClean="0"/>
              <a:t> to </a:t>
            </a:r>
            <a:r>
              <a:rPr lang="pl-PL" sz="1600" dirty="0" err="1" smtClean="0"/>
              <a:t>each</a:t>
            </a:r>
            <a:r>
              <a:rPr lang="pl-PL" sz="1600" dirty="0" smtClean="0"/>
              <a:t> </a:t>
            </a:r>
            <a:r>
              <a:rPr lang="pl-PL" sz="1600" dirty="0" err="1" smtClean="0"/>
              <a:t>threat</a:t>
            </a:r>
            <a:r>
              <a:rPr lang="pl-PL" sz="1600" dirty="0" smtClean="0"/>
              <a:t>. </a:t>
            </a:r>
          </a:p>
          <a:p>
            <a:r>
              <a:rPr lang="pl-PL" sz="1600" dirty="0" err="1" smtClean="0"/>
              <a:t>Can</a:t>
            </a:r>
            <a:r>
              <a:rPr lang="pl-PL" sz="1600" dirty="0" smtClean="0"/>
              <a:t> we </a:t>
            </a:r>
            <a:r>
              <a:rPr lang="pl-PL" sz="1600" dirty="0" err="1" smtClean="0"/>
              <a:t>breed</a:t>
            </a:r>
            <a:r>
              <a:rPr lang="pl-PL" sz="1600" dirty="0" smtClean="0"/>
              <a:t> the gap with </a:t>
            </a:r>
            <a:r>
              <a:rPr lang="pl-PL" sz="1600" dirty="0" err="1" smtClean="0"/>
              <a:t>population</a:t>
            </a:r>
            <a:r>
              <a:rPr lang="pl-PL" sz="1600" dirty="0" smtClean="0"/>
              <a:t> of </a:t>
            </a:r>
            <a:r>
              <a:rPr lang="pl-PL" sz="1600" dirty="0" err="1" smtClean="0"/>
              <a:t>ospreys</a:t>
            </a:r>
            <a:r>
              <a:rPr lang="pl-PL" sz="1600" dirty="0" smtClean="0"/>
              <a:t> „from” Germany, </a:t>
            </a:r>
            <a:r>
              <a:rPr lang="pl-PL" sz="1600" dirty="0" err="1" smtClean="0"/>
              <a:t>Baltic</a:t>
            </a:r>
            <a:r>
              <a:rPr lang="pl-PL" sz="1600" dirty="0" smtClean="0"/>
              <a:t> </a:t>
            </a:r>
            <a:r>
              <a:rPr lang="pl-PL" sz="1600" dirty="0" err="1" smtClean="0"/>
              <a:t>countries</a:t>
            </a:r>
            <a:r>
              <a:rPr lang="pl-PL" sz="1600" dirty="0" smtClean="0"/>
              <a:t>, </a:t>
            </a:r>
            <a:r>
              <a:rPr lang="pl-PL" sz="1600" dirty="0" err="1" smtClean="0"/>
              <a:t>Scandinavia</a:t>
            </a:r>
            <a:r>
              <a:rPr lang="pl-PL" sz="1600" dirty="0" smtClean="0"/>
              <a:t>, Poland? </a:t>
            </a:r>
          </a:p>
          <a:p>
            <a:r>
              <a:rPr lang="pl-PL" sz="1600" dirty="0" smtClean="0"/>
              <a:t>To </a:t>
            </a:r>
            <a:r>
              <a:rPr lang="pl-PL" sz="1600" dirty="0" err="1"/>
              <a:t>elaborate</a:t>
            </a:r>
            <a:r>
              <a:rPr lang="pl-PL" sz="1600" dirty="0"/>
              <a:t> </a:t>
            </a:r>
            <a:r>
              <a:rPr lang="pl-PL" sz="1600" dirty="0" err="1"/>
              <a:t>guidelines</a:t>
            </a:r>
            <a:r>
              <a:rPr lang="pl-PL" sz="1600" dirty="0"/>
              <a:t> we </a:t>
            </a:r>
            <a:r>
              <a:rPr lang="pl-PL" sz="1600" dirty="0" err="1"/>
              <a:t>will</a:t>
            </a:r>
            <a:r>
              <a:rPr lang="pl-PL" sz="1600" dirty="0"/>
              <a:t> </a:t>
            </a:r>
            <a:r>
              <a:rPr lang="pl-PL" sz="1600" dirty="0" err="1"/>
              <a:t>need</a:t>
            </a:r>
            <a:r>
              <a:rPr lang="pl-PL" sz="1600" dirty="0"/>
              <a:t> </a:t>
            </a:r>
            <a:r>
              <a:rPr lang="pl-PL" sz="1600" dirty="0" err="1" smtClean="0"/>
              <a:t>support</a:t>
            </a:r>
            <a:r>
              <a:rPr lang="pl-PL" sz="1600" dirty="0" smtClean="0"/>
              <a:t> </a:t>
            </a:r>
            <a:r>
              <a:rPr lang="pl-PL" sz="1600" dirty="0"/>
              <a:t>from </a:t>
            </a:r>
            <a:r>
              <a:rPr lang="pl-PL" sz="1600" dirty="0" err="1"/>
              <a:t>experts</a:t>
            </a:r>
            <a:r>
              <a:rPr lang="pl-PL" sz="1600" dirty="0"/>
              <a:t> in </a:t>
            </a:r>
            <a:r>
              <a:rPr lang="pl-PL" sz="1600" dirty="0" err="1"/>
              <a:t>different</a:t>
            </a:r>
            <a:r>
              <a:rPr lang="pl-PL" sz="1600" dirty="0"/>
              <a:t> </a:t>
            </a:r>
            <a:r>
              <a:rPr lang="pl-PL" sz="1600" dirty="0" err="1"/>
              <a:t>countires</a:t>
            </a:r>
            <a:r>
              <a:rPr lang="pl-PL" sz="1600" dirty="0"/>
              <a:t>. </a:t>
            </a:r>
            <a:r>
              <a:rPr lang="pl-PL" sz="1600" dirty="0" err="1"/>
              <a:t>Join</a:t>
            </a:r>
            <a:r>
              <a:rPr lang="pl-PL" sz="1600" dirty="0"/>
              <a:t> </a:t>
            </a:r>
            <a:r>
              <a:rPr lang="pl-PL" sz="1600" dirty="0" err="1"/>
              <a:t>us</a:t>
            </a:r>
            <a:r>
              <a:rPr lang="pl-PL" sz="1600" dirty="0" smtClean="0"/>
              <a:t>!</a:t>
            </a:r>
          </a:p>
          <a:p>
            <a:endParaRPr lang="pl-PL" sz="1600" dirty="0"/>
          </a:p>
          <a:p>
            <a:endParaRPr lang="pl-PL" sz="1600" dirty="0" smtClean="0"/>
          </a:p>
        </p:txBody>
      </p:sp>
    </p:spTree>
    <p:extLst>
      <p:ext uri="{BB962C8B-B14F-4D97-AF65-F5344CB8AC3E}">
        <p14:creationId xmlns:p14="http://schemas.microsoft.com/office/powerpoint/2010/main" val="387371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r="5420" b="10722"/>
          <a:stretch/>
        </p:blipFill>
        <p:spPr>
          <a:xfrm>
            <a:off x="5474844" y="6453877"/>
            <a:ext cx="2049484" cy="404123"/>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310" y="0"/>
            <a:ext cx="719368" cy="719368"/>
          </a:xfrm>
          <a:prstGeom prst="rect">
            <a:avLst/>
          </a:prstGeom>
        </p:spPr>
      </p:pic>
      <p:pic>
        <p:nvPicPr>
          <p:cNvPr id="8" name="Symbol zastępczy zawartości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7587" y="0"/>
            <a:ext cx="9671111" cy="6381328"/>
          </a:xfrm>
        </p:spPr>
      </p:pic>
      <p:sp>
        <p:nvSpPr>
          <p:cNvPr id="2" name="Tytuł 1"/>
          <p:cNvSpPr>
            <a:spLocks noGrp="1"/>
          </p:cNvSpPr>
          <p:nvPr>
            <p:ph type="title"/>
          </p:nvPr>
        </p:nvSpPr>
        <p:spPr>
          <a:xfrm>
            <a:off x="7222640" y="51856"/>
            <a:ext cx="1944216" cy="508000"/>
          </a:xfrm>
        </p:spPr>
        <p:txBody>
          <a:bodyPr/>
          <a:lstStyle/>
          <a:p>
            <a:r>
              <a:rPr lang="pl-PL" sz="1200" dirty="0" smtClean="0"/>
              <a:t>Photo: Cezary </a:t>
            </a:r>
            <a:r>
              <a:rPr lang="pl-PL" sz="1200" dirty="0"/>
              <a:t>K</a:t>
            </a:r>
            <a:r>
              <a:rPr lang="pl-PL" sz="1200" dirty="0" smtClean="0"/>
              <a:t>orkosz</a:t>
            </a:r>
            <a:endParaRPr lang="pl-PL" sz="1200" dirty="0"/>
          </a:p>
        </p:txBody>
      </p:sp>
    </p:spTree>
    <p:extLst>
      <p:ext uri="{BB962C8B-B14F-4D97-AF65-F5344CB8AC3E}">
        <p14:creationId xmlns:p14="http://schemas.microsoft.com/office/powerpoint/2010/main" val="4219751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867400" y="4149725"/>
            <a:ext cx="2881313" cy="1800225"/>
          </a:xfrm>
        </p:spPr>
        <p:txBody>
          <a:bodyPr/>
          <a:lstStyle/>
          <a:p>
            <a:pPr eaLnBrk="1" hangingPunct="1">
              <a:lnSpc>
                <a:spcPct val="110000"/>
              </a:lnSpc>
            </a:pPr>
            <a:r>
              <a:rPr lang="pl-PL" sz="1200" b="0" dirty="0" smtClean="0">
                <a:solidFill>
                  <a:schemeClr val="bg1"/>
                </a:solidFill>
              </a:rPr>
              <a:t>Dyrekcja Generalna </a:t>
            </a:r>
            <a:br>
              <a:rPr lang="pl-PL" sz="1200" b="0" dirty="0" smtClean="0">
                <a:solidFill>
                  <a:schemeClr val="bg1"/>
                </a:solidFill>
              </a:rPr>
            </a:br>
            <a:r>
              <a:rPr lang="pl-PL" sz="1200" b="0" dirty="0" smtClean="0">
                <a:solidFill>
                  <a:schemeClr val="bg1"/>
                </a:solidFill>
              </a:rPr>
              <a:t>Lasów Państwowych</a:t>
            </a:r>
            <a:br>
              <a:rPr lang="pl-PL" sz="1200" b="0" dirty="0" smtClean="0">
                <a:solidFill>
                  <a:schemeClr val="bg1"/>
                </a:solidFill>
              </a:rPr>
            </a:br>
            <a:r>
              <a:rPr lang="pl-PL" sz="1200" b="0" dirty="0" smtClean="0">
                <a:solidFill>
                  <a:schemeClr val="bg1"/>
                </a:solidFill>
              </a:rPr>
              <a:t>ul. Grójecka 127</a:t>
            </a:r>
            <a:br>
              <a:rPr lang="pl-PL" sz="1200" b="0" dirty="0" smtClean="0">
                <a:solidFill>
                  <a:schemeClr val="bg1"/>
                </a:solidFill>
              </a:rPr>
            </a:br>
            <a:r>
              <a:rPr lang="pl-PL" sz="1200" b="0" dirty="0" smtClean="0">
                <a:solidFill>
                  <a:schemeClr val="bg1"/>
                </a:solidFill>
              </a:rPr>
              <a:t>02-124 Warszawa sekretariat@lasy.gov.pl</a:t>
            </a:r>
            <a:br>
              <a:rPr lang="pl-PL" sz="1200" b="0" dirty="0" smtClean="0">
                <a:solidFill>
                  <a:schemeClr val="bg1"/>
                </a:solidFill>
              </a:rPr>
            </a:br>
            <a:r>
              <a:rPr lang="pl-PL" sz="1200" b="0" dirty="0" smtClean="0">
                <a:solidFill>
                  <a:schemeClr val="bg1"/>
                </a:solidFill>
              </a:rPr>
              <a:t>tel. +48 22 58 98 297, </a:t>
            </a:r>
            <a:br>
              <a:rPr lang="pl-PL" sz="1200" b="0" dirty="0" smtClean="0">
                <a:solidFill>
                  <a:schemeClr val="bg1"/>
                </a:solidFill>
              </a:rPr>
            </a:br>
            <a:endParaRPr lang="pl-PL" sz="1200" b="0" dirty="0" smtClean="0">
              <a:solidFill>
                <a:schemeClr val="bg1"/>
              </a:solidFill>
            </a:endParaRPr>
          </a:p>
        </p:txBody>
      </p:sp>
      <p:sp>
        <p:nvSpPr>
          <p:cNvPr id="4" name="Tytuł 1"/>
          <p:cNvSpPr txBox="1">
            <a:spLocks/>
          </p:cNvSpPr>
          <p:nvPr/>
        </p:nvSpPr>
        <p:spPr bwMode="auto">
          <a:xfrm>
            <a:off x="611560" y="908720"/>
            <a:ext cx="8075612"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005023"/>
                </a:solidFill>
                <a:latin typeface="+mj-lt"/>
                <a:ea typeface="+mj-ea"/>
                <a:cs typeface="+mj-cs"/>
              </a:defRPr>
            </a:lvl1pPr>
            <a:lvl2pPr algn="l" rtl="0" eaLnBrk="0" fontAlgn="base" hangingPunct="0">
              <a:spcBef>
                <a:spcPct val="0"/>
              </a:spcBef>
              <a:spcAft>
                <a:spcPct val="0"/>
              </a:spcAft>
              <a:defRPr sz="2000" b="1">
                <a:solidFill>
                  <a:srgbClr val="005023"/>
                </a:solidFill>
                <a:latin typeface="Arial" charset="0"/>
              </a:defRPr>
            </a:lvl2pPr>
            <a:lvl3pPr algn="l" rtl="0" eaLnBrk="0" fontAlgn="base" hangingPunct="0">
              <a:spcBef>
                <a:spcPct val="0"/>
              </a:spcBef>
              <a:spcAft>
                <a:spcPct val="0"/>
              </a:spcAft>
              <a:defRPr sz="2000" b="1">
                <a:solidFill>
                  <a:srgbClr val="005023"/>
                </a:solidFill>
                <a:latin typeface="Arial" charset="0"/>
              </a:defRPr>
            </a:lvl3pPr>
            <a:lvl4pPr algn="l" rtl="0" eaLnBrk="0" fontAlgn="base" hangingPunct="0">
              <a:spcBef>
                <a:spcPct val="0"/>
              </a:spcBef>
              <a:spcAft>
                <a:spcPct val="0"/>
              </a:spcAft>
              <a:defRPr sz="2000" b="1">
                <a:solidFill>
                  <a:srgbClr val="005023"/>
                </a:solidFill>
                <a:latin typeface="Arial" charset="0"/>
              </a:defRPr>
            </a:lvl4pPr>
            <a:lvl5pPr algn="l" rtl="0" eaLnBrk="0" fontAlgn="base" hangingPunct="0">
              <a:spcBef>
                <a:spcPct val="0"/>
              </a:spcBef>
              <a:spcAft>
                <a:spcPct val="0"/>
              </a:spcAft>
              <a:defRPr sz="2000" b="1">
                <a:solidFill>
                  <a:srgbClr val="005023"/>
                </a:solidFill>
                <a:latin typeface="Arial" charset="0"/>
              </a:defRPr>
            </a:lvl5pPr>
            <a:lvl6pPr marL="457200" algn="l" rtl="0" fontAlgn="base">
              <a:spcBef>
                <a:spcPct val="0"/>
              </a:spcBef>
              <a:spcAft>
                <a:spcPct val="0"/>
              </a:spcAft>
              <a:defRPr sz="2000" b="1">
                <a:solidFill>
                  <a:srgbClr val="005023"/>
                </a:solidFill>
                <a:latin typeface="Arial" charset="0"/>
              </a:defRPr>
            </a:lvl6pPr>
            <a:lvl7pPr marL="914400" algn="l" rtl="0" fontAlgn="base">
              <a:spcBef>
                <a:spcPct val="0"/>
              </a:spcBef>
              <a:spcAft>
                <a:spcPct val="0"/>
              </a:spcAft>
              <a:defRPr sz="2000" b="1">
                <a:solidFill>
                  <a:srgbClr val="005023"/>
                </a:solidFill>
                <a:latin typeface="Arial" charset="0"/>
              </a:defRPr>
            </a:lvl7pPr>
            <a:lvl8pPr marL="1371600" algn="l" rtl="0" fontAlgn="base">
              <a:spcBef>
                <a:spcPct val="0"/>
              </a:spcBef>
              <a:spcAft>
                <a:spcPct val="0"/>
              </a:spcAft>
              <a:defRPr sz="2000" b="1">
                <a:solidFill>
                  <a:srgbClr val="005023"/>
                </a:solidFill>
                <a:latin typeface="Arial" charset="0"/>
              </a:defRPr>
            </a:lvl8pPr>
            <a:lvl9pPr marL="1828800" algn="l" rtl="0" fontAlgn="base">
              <a:spcBef>
                <a:spcPct val="0"/>
              </a:spcBef>
              <a:spcAft>
                <a:spcPct val="0"/>
              </a:spcAft>
              <a:defRPr sz="2000" b="1">
                <a:solidFill>
                  <a:srgbClr val="005023"/>
                </a:solidFill>
                <a:latin typeface="Arial" charset="0"/>
              </a:defRPr>
            </a:lvl9pPr>
          </a:lstStyle>
          <a:p>
            <a:pPr>
              <a:lnSpc>
                <a:spcPct val="100000"/>
              </a:lnSpc>
              <a:buClrTx/>
            </a:pPr>
            <a:r>
              <a:rPr lang="pl-PL" sz="3200" kern="0" dirty="0" err="1" smtClean="0">
                <a:solidFill>
                  <a:schemeClr val="bg1"/>
                </a:solidFill>
              </a:rPr>
              <a:t>Thank</a:t>
            </a:r>
            <a:r>
              <a:rPr lang="pl-PL" sz="3200" kern="0" dirty="0" smtClean="0">
                <a:solidFill>
                  <a:schemeClr val="bg1"/>
                </a:solidFill>
              </a:rPr>
              <a:t> </a:t>
            </a:r>
            <a:r>
              <a:rPr lang="pl-PL" sz="3200" kern="0" dirty="0" err="1" smtClean="0">
                <a:solidFill>
                  <a:schemeClr val="bg1"/>
                </a:solidFill>
              </a:rPr>
              <a:t>you</a:t>
            </a:r>
            <a:r>
              <a:rPr lang="pl-PL" sz="3200" kern="0" dirty="0" smtClean="0">
                <a:solidFill>
                  <a:schemeClr val="bg1"/>
                </a:solidFill>
              </a:rPr>
              <a:t> for </a:t>
            </a:r>
            <a:r>
              <a:rPr lang="pl-PL" sz="3200" kern="0" dirty="0" err="1" smtClean="0">
                <a:solidFill>
                  <a:schemeClr val="bg1"/>
                </a:solidFill>
              </a:rPr>
              <a:t>your</a:t>
            </a:r>
            <a:r>
              <a:rPr lang="pl-PL" sz="3200" kern="0" dirty="0" smtClean="0">
                <a:solidFill>
                  <a:schemeClr val="bg1"/>
                </a:solidFill>
              </a:rPr>
              <a:t> </a:t>
            </a:r>
            <a:r>
              <a:rPr lang="pl-PL" sz="3200" kern="0" dirty="0" err="1" smtClean="0">
                <a:solidFill>
                  <a:schemeClr val="bg1"/>
                </a:solidFill>
              </a:rPr>
              <a:t>attention</a:t>
            </a:r>
            <a:endParaRPr lang="pl-PL" sz="3200" kern="0" dirty="0">
              <a:solidFill>
                <a:schemeClr val="bg1"/>
              </a:solidFill>
            </a:endParaRPr>
          </a:p>
        </p:txBody>
      </p:sp>
      <p:pic>
        <p:nvPicPr>
          <p:cNvPr id="5" name="Obraz 4"/>
          <p:cNvPicPr>
            <a:picLocks noChangeAspect="1"/>
          </p:cNvPicPr>
          <p:nvPr/>
        </p:nvPicPr>
        <p:blipFill rotWithShape="1">
          <a:blip r:embed="rId3" cstate="print">
            <a:extLst>
              <a:ext uri="{28A0092B-C50C-407E-A947-70E740481C1C}">
                <a14:useLocalDpi xmlns:a14="http://schemas.microsoft.com/office/drawing/2010/main" val="0"/>
              </a:ext>
            </a:extLst>
          </a:blip>
          <a:srcRect r="5420" b="10722"/>
          <a:stretch/>
        </p:blipFill>
        <p:spPr>
          <a:xfrm>
            <a:off x="2267744" y="6118652"/>
            <a:ext cx="3888432" cy="766732"/>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429000"/>
            <a:ext cx="2304256" cy="230425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188" y="1120800"/>
            <a:ext cx="8075612" cy="508000"/>
          </a:xfrm>
        </p:spPr>
        <p:txBody>
          <a:bodyPr/>
          <a:lstStyle/>
          <a:p>
            <a:r>
              <a:rPr lang="en-GB" dirty="0" smtClean="0"/>
              <a:t>LIFE project – Osprey protection</a:t>
            </a:r>
            <a:endParaRPr lang="en-GB" dirty="0"/>
          </a:p>
        </p:txBody>
      </p:sp>
      <p:sp>
        <p:nvSpPr>
          <p:cNvPr id="3" name="Symbol zastępczy zawartości 2"/>
          <p:cNvSpPr>
            <a:spLocks noGrp="1"/>
          </p:cNvSpPr>
          <p:nvPr>
            <p:ph idx="1"/>
          </p:nvPr>
        </p:nvSpPr>
        <p:spPr>
          <a:xfrm>
            <a:off x="539750" y="1883941"/>
            <a:ext cx="8064500" cy="4497387"/>
          </a:xfrm>
        </p:spPr>
        <p:txBody>
          <a:bodyPr/>
          <a:lstStyle/>
          <a:p>
            <a:r>
              <a:rPr lang="en-GB" sz="1800" dirty="0" smtClean="0"/>
              <a:t>The Directorate General of the State Forests is the Beneficiary of the project</a:t>
            </a:r>
          </a:p>
          <a:p>
            <a:r>
              <a:rPr lang="en-GB" sz="1800" dirty="0" smtClean="0"/>
              <a:t>The Committee for Eagle Protection is a Co-Beneficiary</a:t>
            </a:r>
          </a:p>
          <a:p>
            <a:r>
              <a:rPr lang="en-GB" sz="1800" dirty="0"/>
              <a:t>The project arises from works initiated during the </a:t>
            </a:r>
            <a:r>
              <a:rPr lang="pl-PL" sz="1800" dirty="0" err="1"/>
              <a:t>awarded</a:t>
            </a:r>
            <a:r>
              <a:rPr lang="pl-PL" sz="1800" dirty="0"/>
              <a:t> „</a:t>
            </a:r>
            <a:r>
              <a:rPr lang="en-GB" sz="1800" dirty="0"/>
              <a:t>LIFE project „Best for Biodiversity” implemented by the </a:t>
            </a:r>
            <a:r>
              <a:rPr lang="pl-PL" sz="1800" dirty="0" err="1"/>
              <a:t>State</a:t>
            </a:r>
            <a:r>
              <a:rPr lang="pl-PL" sz="1800" dirty="0"/>
              <a:t> </a:t>
            </a:r>
            <a:r>
              <a:rPr lang="pl-PL" sz="1800" dirty="0" err="1"/>
              <a:t>Forests</a:t>
            </a:r>
            <a:r>
              <a:rPr lang="pl-PL" sz="1800" dirty="0"/>
              <a:t> in Poland </a:t>
            </a:r>
            <a:r>
              <a:rPr lang="en-GB" sz="1800" dirty="0"/>
              <a:t>in the years 2012-2014.</a:t>
            </a:r>
            <a:r>
              <a:rPr lang="pl-PL" sz="1800" dirty="0"/>
              <a:t> </a:t>
            </a:r>
            <a:endParaRPr lang="en-GB" sz="1800" dirty="0"/>
          </a:p>
          <a:p>
            <a:endParaRPr lang="pl-PL" sz="1800" dirty="0"/>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r="5420" b="10722"/>
          <a:stretch/>
        </p:blipFill>
        <p:spPr>
          <a:xfrm>
            <a:off x="5474844" y="6453336"/>
            <a:ext cx="2049484" cy="404123"/>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310" y="0"/>
            <a:ext cx="719368" cy="719368"/>
          </a:xfrm>
          <a:prstGeom prst="rect">
            <a:avLst/>
          </a:prstGeom>
        </p:spPr>
      </p:pic>
    </p:spTree>
    <p:extLst>
      <p:ext uri="{BB962C8B-B14F-4D97-AF65-F5344CB8AC3E}">
        <p14:creationId xmlns:p14="http://schemas.microsoft.com/office/powerpoint/2010/main" val="2121002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072" y="-27384"/>
            <a:ext cx="9145016" cy="6471417"/>
          </a:xfrm>
        </p:spPr>
      </p:pic>
      <p:sp>
        <p:nvSpPr>
          <p:cNvPr id="3" name="pole tekstowe 2"/>
          <p:cNvSpPr txBox="1"/>
          <p:nvPr/>
        </p:nvSpPr>
        <p:spPr>
          <a:xfrm>
            <a:off x="179512" y="82020"/>
            <a:ext cx="5081016" cy="898708"/>
          </a:xfrm>
          <a:prstGeom prst="rect">
            <a:avLst/>
          </a:prstGeom>
          <a:solidFill>
            <a:schemeClr val="accent3"/>
          </a:solidFill>
        </p:spPr>
        <p:txBody>
          <a:bodyPr wrap="square" rtlCol="0">
            <a:spAutoFit/>
          </a:bodyPr>
          <a:lstStyle/>
          <a:p>
            <a:r>
              <a:rPr lang="pl-PL" sz="2400" dirty="0" smtClean="0">
                <a:solidFill>
                  <a:srgbClr val="000000"/>
                </a:solidFill>
                <a:latin typeface="Times New Roman" panose="02020603050405020304" pitchFamily="18" charset="0"/>
              </a:rPr>
              <a:t>Natura 2000 </a:t>
            </a:r>
            <a:r>
              <a:rPr lang="pl-PL" sz="2400" dirty="0" err="1" smtClean="0">
                <a:solidFill>
                  <a:srgbClr val="000000"/>
                </a:solidFill>
                <a:latin typeface="Times New Roman" panose="02020603050405020304" pitchFamily="18" charset="0"/>
              </a:rPr>
              <a:t>sites</a:t>
            </a:r>
            <a:r>
              <a:rPr lang="pl-PL" sz="2400" dirty="0" smtClean="0">
                <a:solidFill>
                  <a:srgbClr val="000000"/>
                </a:solidFill>
                <a:latin typeface="Times New Roman" panose="02020603050405020304" pitchFamily="18" charset="0"/>
              </a:rPr>
              <a:t> </a:t>
            </a:r>
            <a:r>
              <a:rPr lang="pl-PL" sz="2400" dirty="0" err="1" smtClean="0">
                <a:solidFill>
                  <a:srgbClr val="000000"/>
                </a:solidFill>
                <a:latin typeface="Times New Roman" panose="02020603050405020304" pitchFamily="18" charset="0"/>
              </a:rPr>
              <a:t>targeted</a:t>
            </a:r>
            <a:r>
              <a:rPr lang="pl-PL" sz="2400" dirty="0" smtClean="0">
                <a:solidFill>
                  <a:srgbClr val="000000"/>
                </a:solidFill>
                <a:latin typeface="Times New Roman" panose="02020603050405020304" pitchFamily="18" charset="0"/>
              </a:rPr>
              <a:t> by the </a:t>
            </a:r>
            <a:r>
              <a:rPr lang="pl-PL" sz="2400" dirty="0" err="1" smtClean="0">
                <a:solidFill>
                  <a:srgbClr val="000000"/>
                </a:solidFill>
                <a:latin typeface="Times New Roman" panose="02020603050405020304" pitchFamily="18" charset="0"/>
              </a:rPr>
              <a:t>project</a:t>
            </a:r>
            <a:r>
              <a:rPr lang="pl-PL" sz="2400" dirty="0" smtClean="0">
                <a:solidFill>
                  <a:srgbClr val="000000"/>
                </a:solidFill>
                <a:latin typeface="Times New Roman" panose="02020603050405020304" pitchFamily="18" charset="0"/>
              </a:rPr>
              <a:t> </a:t>
            </a:r>
            <a:r>
              <a:rPr lang="pl-PL" sz="2400" dirty="0" err="1" smtClean="0">
                <a:solidFill>
                  <a:srgbClr val="000000"/>
                </a:solidFill>
                <a:latin typeface="Times New Roman" panose="02020603050405020304" pitchFamily="18" charset="0"/>
              </a:rPr>
              <a:t>activities</a:t>
            </a:r>
            <a:endParaRPr lang="pl-PL" dirty="0">
              <a:solidFill>
                <a:srgbClr val="000000"/>
              </a:solidFill>
              <a:latin typeface="Times New Roman" panose="02020603050405020304" pitchFamily="18" charset="0"/>
            </a:endParaRPr>
          </a:p>
          <a:p>
            <a:endParaRPr lang="pl-PL" dirty="0"/>
          </a:p>
        </p:txBody>
      </p:sp>
      <p:pic>
        <p:nvPicPr>
          <p:cNvPr id="5" name="Obraz 4"/>
          <p:cNvPicPr>
            <a:picLocks noChangeAspect="1"/>
          </p:cNvPicPr>
          <p:nvPr/>
        </p:nvPicPr>
        <p:blipFill rotWithShape="1">
          <a:blip r:embed="rId3" cstate="print">
            <a:extLst>
              <a:ext uri="{28A0092B-C50C-407E-A947-70E740481C1C}">
                <a14:useLocalDpi xmlns:a14="http://schemas.microsoft.com/office/drawing/2010/main" val="0"/>
              </a:ext>
            </a:extLst>
          </a:blip>
          <a:srcRect r="5420" b="10722"/>
          <a:stretch/>
        </p:blipFill>
        <p:spPr>
          <a:xfrm>
            <a:off x="5474844" y="6453877"/>
            <a:ext cx="2049484" cy="404123"/>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5310" y="0"/>
            <a:ext cx="719368" cy="719368"/>
          </a:xfrm>
          <a:prstGeom prst="rect">
            <a:avLst/>
          </a:prstGeom>
        </p:spPr>
      </p:pic>
    </p:spTree>
    <p:extLst>
      <p:ext uri="{BB962C8B-B14F-4D97-AF65-F5344CB8AC3E}">
        <p14:creationId xmlns:p14="http://schemas.microsoft.com/office/powerpoint/2010/main" val="797712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Expected project results</a:t>
            </a:r>
            <a:endParaRPr lang="en-GB" dirty="0"/>
          </a:p>
        </p:txBody>
      </p:sp>
      <p:sp>
        <p:nvSpPr>
          <p:cNvPr id="3" name="Symbol zastępczy zawartości 2"/>
          <p:cNvSpPr>
            <a:spLocks noGrp="1"/>
          </p:cNvSpPr>
          <p:nvPr>
            <p:ph idx="1"/>
          </p:nvPr>
        </p:nvSpPr>
        <p:spPr/>
        <p:txBody>
          <a:bodyPr/>
          <a:lstStyle/>
          <a:p>
            <a:r>
              <a:rPr lang="en-GB" sz="1600" b="1" dirty="0" smtClean="0"/>
              <a:t>Increased osprey population in Poland!</a:t>
            </a:r>
          </a:p>
          <a:p>
            <a:pPr lvl="0"/>
            <a:r>
              <a:rPr lang="en-GB" sz="1600" dirty="0" smtClean="0"/>
              <a:t>Elaboration of guidelines for the species protection on the territory of Poland and Central Europe.</a:t>
            </a:r>
          </a:p>
          <a:p>
            <a:pPr lvl="0"/>
            <a:r>
              <a:rPr lang="en-GB" sz="1600" dirty="0" smtClean="0"/>
              <a:t>Construction of 50 nests on high voltage pylons.</a:t>
            </a:r>
          </a:p>
          <a:p>
            <a:pPr lvl="0"/>
            <a:r>
              <a:rPr lang="en-GB" sz="1600" dirty="0" smtClean="0"/>
              <a:t>Construction of 232 nests on trees. </a:t>
            </a:r>
          </a:p>
          <a:p>
            <a:pPr lvl="0"/>
            <a:r>
              <a:rPr lang="en-GB" sz="1600" dirty="0" smtClean="0"/>
              <a:t>A detailed monitoring of la</a:t>
            </a:r>
            <a:r>
              <a:rPr lang="pl-PL" sz="1600" dirty="0" smtClean="0"/>
              <a:t>k</a:t>
            </a:r>
            <a:r>
              <a:rPr lang="en-GB" sz="1600" dirty="0" err="1" smtClean="0"/>
              <a:t>es</a:t>
            </a:r>
            <a:r>
              <a:rPr lang="en-GB" sz="1600" dirty="0" smtClean="0"/>
              <a:t> and ponds as well as an analysis of fishery management plans aiming at determining the food base for the osprey. </a:t>
            </a:r>
          </a:p>
          <a:p>
            <a:r>
              <a:rPr lang="en-GB" sz="1600" dirty="0" smtClean="0"/>
              <a:t>Organisation of 6 workshops for the fishery </a:t>
            </a:r>
            <a:r>
              <a:rPr lang="en-GB" sz="1600" dirty="0" err="1" smtClean="0"/>
              <a:t>środowiska</a:t>
            </a:r>
            <a:r>
              <a:rPr lang="en-GB" sz="1600" dirty="0" smtClean="0"/>
              <a:t> </a:t>
            </a:r>
            <a:r>
              <a:rPr lang="en-GB" sz="1600" dirty="0" err="1" smtClean="0"/>
              <a:t>rybackiego</a:t>
            </a:r>
            <a:r>
              <a:rPr lang="en-GB" sz="1600" dirty="0" smtClean="0"/>
              <a:t> and elaborating guidelines for a sustainable fishery management in regions of osprey occurrence.</a:t>
            </a:r>
          </a:p>
          <a:p>
            <a:pPr lvl="0"/>
            <a:r>
              <a:rPr lang="en-GB" sz="1600" dirty="0" smtClean="0"/>
              <a:t>Drawing up maps of osprey migration routs through the use of </a:t>
            </a:r>
            <a:r>
              <a:rPr lang="en-GB" sz="1600" dirty="0" err="1" smtClean="0"/>
              <a:t>gps</a:t>
            </a:r>
            <a:r>
              <a:rPr lang="en-GB" sz="1600" dirty="0" smtClean="0"/>
              <a:t> loggers.</a:t>
            </a:r>
          </a:p>
          <a:p>
            <a:r>
              <a:rPr lang="en-GB" sz="1600" dirty="0" smtClean="0"/>
              <a:t>Elaborating the „Wild Life Crimes” principles and conducting activities to combat poaching.</a:t>
            </a:r>
          </a:p>
          <a:p>
            <a:pPr marL="0" indent="0">
              <a:buNone/>
            </a:pPr>
            <a:r>
              <a:rPr lang="pl-PL" sz="1600" dirty="0"/>
              <a:t> </a:t>
            </a:r>
          </a:p>
          <a:p>
            <a:endParaRPr lang="pl-PL" sz="1600" dirty="0"/>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r="5420" b="10722"/>
          <a:stretch/>
        </p:blipFill>
        <p:spPr>
          <a:xfrm>
            <a:off x="5474844" y="6453877"/>
            <a:ext cx="2049484" cy="404123"/>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310" y="0"/>
            <a:ext cx="719368" cy="719368"/>
          </a:xfrm>
          <a:prstGeom prst="rect">
            <a:avLst/>
          </a:prstGeom>
        </p:spPr>
      </p:pic>
    </p:spTree>
    <p:extLst>
      <p:ext uri="{BB962C8B-B14F-4D97-AF65-F5344CB8AC3E}">
        <p14:creationId xmlns:p14="http://schemas.microsoft.com/office/powerpoint/2010/main" val="3408748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Monitoring of the </a:t>
            </a:r>
            <a:r>
              <a:rPr lang="pl-PL" dirty="0" err="1" smtClean="0"/>
              <a:t>habitats</a:t>
            </a:r>
            <a:endParaRPr lang="pl-PL" dirty="0"/>
          </a:p>
        </p:txBody>
      </p:sp>
      <p:sp>
        <p:nvSpPr>
          <p:cNvPr id="4" name="Symbol zastępczy zawartości 2"/>
          <p:cNvSpPr>
            <a:spLocks noGrp="1"/>
          </p:cNvSpPr>
          <p:nvPr>
            <p:ph idx="1"/>
          </p:nvPr>
        </p:nvSpPr>
        <p:spPr>
          <a:xfrm>
            <a:off x="539552" y="1844824"/>
            <a:ext cx="8064500" cy="4497387"/>
          </a:xfrm>
        </p:spPr>
        <p:txBody>
          <a:bodyPr/>
          <a:lstStyle/>
          <a:p>
            <a:pPr marL="0" lvl="0" indent="0">
              <a:buNone/>
            </a:pPr>
            <a:r>
              <a:rPr lang="pl-PL" sz="1600" dirty="0" err="1" smtClean="0"/>
              <a:t>Conducting</a:t>
            </a:r>
            <a:r>
              <a:rPr lang="pl-PL" sz="1600" dirty="0" smtClean="0"/>
              <a:t> a </a:t>
            </a:r>
            <a:r>
              <a:rPr lang="pl-PL" sz="1600" dirty="0" err="1" smtClean="0"/>
              <a:t>detailed</a:t>
            </a:r>
            <a:r>
              <a:rPr lang="pl-PL" sz="1600" dirty="0" smtClean="0"/>
              <a:t> </a:t>
            </a:r>
            <a:r>
              <a:rPr lang="pl-PL" sz="1600" dirty="0" err="1" smtClean="0"/>
              <a:t>analysis</a:t>
            </a:r>
            <a:r>
              <a:rPr lang="pl-PL" sz="1600" dirty="0" smtClean="0"/>
              <a:t> of </a:t>
            </a:r>
            <a:r>
              <a:rPr lang="pl-PL" sz="1600" dirty="0" err="1" smtClean="0"/>
              <a:t>osprey</a:t>
            </a:r>
            <a:r>
              <a:rPr lang="pl-PL" sz="1600" dirty="0" smtClean="0"/>
              <a:t> </a:t>
            </a:r>
            <a:r>
              <a:rPr lang="pl-PL" sz="1600" dirty="0" err="1" smtClean="0"/>
              <a:t>habitats</a:t>
            </a:r>
            <a:r>
              <a:rPr lang="pl-PL" sz="1600" dirty="0" smtClean="0"/>
              <a:t>. </a:t>
            </a:r>
          </a:p>
          <a:p>
            <a:r>
              <a:rPr lang="pl-PL" sz="1600" dirty="0" err="1" smtClean="0"/>
              <a:t>Detailed</a:t>
            </a:r>
            <a:r>
              <a:rPr lang="pl-PL" sz="1600" dirty="0" smtClean="0"/>
              <a:t> </a:t>
            </a:r>
            <a:r>
              <a:rPr lang="pl-PL" sz="1600" dirty="0" err="1" smtClean="0"/>
              <a:t>analysis</a:t>
            </a:r>
            <a:r>
              <a:rPr lang="pl-PL" sz="1600" dirty="0" smtClean="0"/>
              <a:t> </a:t>
            </a:r>
            <a:r>
              <a:rPr lang="pl-PL" sz="1600" dirty="0" err="1" smtClean="0"/>
              <a:t>cover</a:t>
            </a:r>
            <a:r>
              <a:rPr lang="pl-PL" sz="1600" dirty="0" smtClean="0"/>
              <a:t> </a:t>
            </a:r>
            <a:r>
              <a:rPr lang="pl-PL" sz="1600" dirty="0" err="1" smtClean="0"/>
              <a:t>each</a:t>
            </a:r>
            <a:r>
              <a:rPr lang="pl-PL" sz="1600" dirty="0" smtClean="0"/>
              <a:t> </a:t>
            </a:r>
            <a:r>
              <a:rPr lang="pl-PL" sz="1600" dirty="0" err="1" smtClean="0"/>
              <a:t>osprey</a:t>
            </a:r>
            <a:r>
              <a:rPr lang="pl-PL" sz="1600" dirty="0" smtClean="0"/>
              <a:t> </a:t>
            </a:r>
            <a:r>
              <a:rPr lang="pl-PL" sz="1600" dirty="0" err="1" smtClean="0"/>
              <a:t>nesting</a:t>
            </a:r>
            <a:r>
              <a:rPr lang="pl-PL" sz="1600" dirty="0" smtClean="0"/>
              <a:t> </a:t>
            </a:r>
            <a:r>
              <a:rPr lang="pl-PL" sz="1600" dirty="0" err="1" smtClean="0"/>
              <a:t>area</a:t>
            </a:r>
            <a:r>
              <a:rPr lang="pl-PL" sz="1600" dirty="0" smtClean="0"/>
              <a:t>. </a:t>
            </a:r>
          </a:p>
          <a:p>
            <a:pPr lvl="0"/>
            <a:r>
              <a:rPr lang="pl-PL" sz="1600" dirty="0" smtClean="0"/>
              <a:t>We </a:t>
            </a:r>
            <a:r>
              <a:rPr lang="pl-PL" sz="1600" dirty="0" err="1" smtClean="0"/>
              <a:t>identify</a:t>
            </a:r>
            <a:r>
              <a:rPr lang="pl-PL" sz="1600" dirty="0" smtClean="0"/>
              <a:t> </a:t>
            </a:r>
            <a:r>
              <a:rPr lang="pl-PL" sz="1600" dirty="0" err="1" smtClean="0"/>
              <a:t>each</a:t>
            </a:r>
            <a:r>
              <a:rPr lang="pl-PL" sz="1600" dirty="0" smtClean="0"/>
              <a:t> </a:t>
            </a:r>
            <a:r>
              <a:rPr lang="pl-PL" sz="1600" dirty="0" err="1" smtClean="0"/>
              <a:t>nesting</a:t>
            </a:r>
            <a:r>
              <a:rPr lang="pl-PL" sz="1600" dirty="0" smtClean="0"/>
              <a:t> </a:t>
            </a:r>
            <a:r>
              <a:rPr lang="pl-PL" sz="1600" dirty="0" err="1" smtClean="0"/>
              <a:t>tree</a:t>
            </a:r>
            <a:r>
              <a:rPr lang="pl-PL" sz="1600" dirty="0" smtClean="0"/>
              <a:t>, habitat and </a:t>
            </a:r>
            <a:r>
              <a:rPr lang="pl-PL" sz="1600" dirty="0" err="1" smtClean="0"/>
              <a:t>lakes</a:t>
            </a:r>
            <a:r>
              <a:rPr lang="pl-PL" sz="1600" dirty="0" smtClean="0"/>
              <a:t> </a:t>
            </a:r>
            <a:r>
              <a:rPr lang="pl-PL" sz="1600" dirty="0" err="1" smtClean="0"/>
              <a:t>or</a:t>
            </a:r>
            <a:r>
              <a:rPr lang="pl-PL" sz="1600" dirty="0" smtClean="0"/>
              <a:t> </a:t>
            </a:r>
            <a:r>
              <a:rPr lang="pl-PL" sz="1600" dirty="0" err="1" smtClean="0"/>
              <a:t>fish</a:t>
            </a:r>
            <a:r>
              <a:rPr lang="pl-PL" sz="1600" dirty="0" smtClean="0"/>
              <a:t> </a:t>
            </a:r>
            <a:r>
              <a:rPr lang="pl-PL" sz="1600" dirty="0" err="1" smtClean="0"/>
              <a:t>ponds</a:t>
            </a:r>
            <a:r>
              <a:rPr lang="pl-PL" sz="1600" dirty="0" smtClean="0"/>
              <a:t> </a:t>
            </a:r>
            <a:r>
              <a:rPr lang="pl-PL" sz="1600" dirty="0" err="1" smtClean="0"/>
              <a:t>where</a:t>
            </a:r>
            <a:r>
              <a:rPr lang="pl-PL" sz="1600" dirty="0" smtClean="0"/>
              <a:t> </a:t>
            </a:r>
            <a:r>
              <a:rPr lang="pl-PL" sz="1600" dirty="0" err="1" smtClean="0"/>
              <a:t>ospreys</a:t>
            </a:r>
            <a:r>
              <a:rPr lang="pl-PL" sz="1600" dirty="0" smtClean="0"/>
              <a:t> </a:t>
            </a:r>
            <a:r>
              <a:rPr lang="pl-PL" sz="1600" dirty="0" err="1" smtClean="0"/>
              <a:t>are</a:t>
            </a:r>
            <a:r>
              <a:rPr lang="pl-PL" sz="1600" dirty="0" smtClean="0"/>
              <a:t> </a:t>
            </a:r>
            <a:r>
              <a:rPr lang="pl-PL" sz="1600" dirty="0" err="1" smtClean="0"/>
              <a:t>noticed</a:t>
            </a:r>
            <a:r>
              <a:rPr lang="pl-PL" sz="1600" dirty="0" smtClean="0"/>
              <a:t>. </a:t>
            </a:r>
          </a:p>
          <a:p>
            <a:pPr lvl="0"/>
            <a:r>
              <a:rPr lang="en-US" sz="1600" dirty="0"/>
              <a:t>We prepared 33 nesting site description as a „osprey passports”. Documents will be sent to environmental protection administration</a:t>
            </a:r>
            <a:r>
              <a:rPr lang="pl-PL" sz="1600" dirty="0" smtClean="0"/>
              <a:t>.</a:t>
            </a:r>
            <a:endParaRPr lang="pl-PL" sz="1600" dirty="0"/>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r="5420" b="10722"/>
          <a:stretch/>
        </p:blipFill>
        <p:spPr>
          <a:xfrm>
            <a:off x="5474844" y="6453877"/>
            <a:ext cx="2049484" cy="404123"/>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310" y="0"/>
            <a:ext cx="719368" cy="719368"/>
          </a:xfrm>
          <a:prstGeom prst="rect">
            <a:avLst/>
          </a:prstGeom>
        </p:spPr>
      </p:pic>
    </p:spTree>
    <p:extLst>
      <p:ext uri="{BB962C8B-B14F-4D97-AF65-F5344CB8AC3E}">
        <p14:creationId xmlns:p14="http://schemas.microsoft.com/office/powerpoint/2010/main" val="10998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1268760"/>
            <a:ext cx="8075612" cy="508000"/>
          </a:xfrm>
        </p:spPr>
        <p:txBody>
          <a:bodyPr/>
          <a:lstStyle/>
          <a:p>
            <a:r>
              <a:rPr lang="pl-PL" dirty="0" smtClean="0"/>
              <a:t/>
            </a:r>
            <a:br>
              <a:rPr lang="pl-PL" dirty="0" smtClean="0"/>
            </a:br>
            <a:r>
              <a:rPr lang="pl-PL" dirty="0" smtClean="0"/>
              <a:t>Monitoring of </a:t>
            </a:r>
            <a:r>
              <a:rPr lang="pl-PL" dirty="0" err="1" smtClean="0"/>
              <a:t>lakes</a:t>
            </a:r>
            <a:r>
              <a:rPr lang="pl-PL" dirty="0" smtClean="0"/>
              <a:t> and </a:t>
            </a:r>
            <a:r>
              <a:rPr lang="pl-PL" dirty="0" err="1" smtClean="0"/>
              <a:t>ponds</a:t>
            </a:r>
            <a:r>
              <a:rPr lang="pl-PL" dirty="0" smtClean="0"/>
              <a:t>:</a:t>
            </a:r>
            <a:br>
              <a:rPr lang="pl-PL" dirty="0" smtClean="0"/>
            </a:br>
            <a:r>
              <a:rPr lang="pl-PL" dirty="0"/>
              <a:t/>
            </a:r>
            <a:br>
              <a:rPr lang="pl-PL" dirty="0"/>
            </a:br>
            <a:r>
              <a:rPr lang="en-GB" sz="1800" dirty="0" smtClean="0"/>
              <a:t>A </a:t>
            </a:r>
            <a:r>
              <a:rPr lang="en-GB" sz="1800" dirty="0"/>
              <a:t>detailed monitoring of la</a:t>
            </a:r>
            <a:r>
              <a:rPr lang="pl-PL" sz="1800" dirty="0"/>
              <a:t>k</a:t>
            </a:r>
            <a:r>
              <a:rPr lang="en-GB" sz="1800" dirty="0" err="1"/>
              <a:t>es</a:t>
            </a:r>
            <a:r>
              <a:rPr lang="en-GB" sz="1800" dirty="0"/>
              <a:t> and ponds as well as an analysis of fishery management plans aiming at determining the food base for the osprey. </a:t>
            </a:r>
            <a:r>
              <a:rPr lang="en-GB" dirty="0"/>
              <a:t/>
            </a:r>
            <a:br>
              <a:rPr lang="en-GB" dirty="0"/>
            </a:br>
            <a:endParaRPr lang="pl-PL" dirty="0"/>
          </a:p>
        </p:txBody>
      </p:sp>
      <p:sp>
        <p:nvSpPr>
          <p:cNvPr id="3" name="Symbol zastępczy zawartości 2"/>
          <p:cNvSpPr>
            <a:spLocks noGrp="1"/>
          </p:cNvSpPr>
          <p:nvPr>
            <p:ph idx="1"/>
          </p:nvPr>
        </p:nvSpPr>
        <p:spPr>
          <a:xfrm>
            <a:off x="395536" y="2604021"/>
            <a:ext cx="8064500" cy="4497387"/>
          </a:xfrm>
        </p:spPr>
        <p:txBody>
          <a:bodyPr/>
          <a:lstStyle/>
          <a:p>
            <a:pPr lvl="0"/>
            <a:r>
              <a:rPr lang="en-US" sz="1600" dirty="0"/>
              <a:t>We will describe and evaluate food base in lakes and fish ponds around nesting sites. That have a significant value for habitat description</a:t>
            </a:r>
            <a:r>
              <a:rPr lang="pl-PL" sz="1600" dirty="0" smtClean="0"/>
              <a:t>. </a:t>
            </a:r>
            <a:endParaRPr lang="pl-PL" sz="1600" dirty="0"/>
          </a:p>
          <a:p>
            <a:pPr lvl="0"/>
            <a:r>
              <a:rPr lang="pl-PL" sz="1600" dirty="0" smtClean="0"/>
              <a:t>We </a:t>
            </a:r>
            <a:r>
              <a:rPr lang="pl-PL" sz="1600" dirty="0" err="1"/>
              <a:t>will</a:t>
            </a:r>
            <a:r>
              <a:rPr lang="pl-PL" sz="1600" dirty="0"/>
              <a:t> </a:t>
            </a:r>
            <a:r>
              <a:rPr lang="pl-PL" sz="1600" dirty="0" err="1"/>
              <a:t>analise</a:t>
            </a:r>
            <a:r>
              <a:rPr lang="pl-PL" sz="1600" dirty="0"/>
              <a:t> </a:t>
            </a:r>
            <a:r>
              <a:rPr lang="pl-PL" sz="1600" dirty="0" err="1"/>
              <a:t>fish</a:t>
            </a:r>
            <a:r>
              <a:rPr lang="pl-PL" sz="1600" dirty="0"/>
              <a:t> </a:t>
            </a:r>
            <a:r>
              <a:rPr lang="pl-PL" sz="1600" dirty="0" err="1"/>
              <a:t>ponds</a:t>
            </a:r>
            <a:r>
              <a:rPr lang="pl-PL" sz="1600" dirty="0"/>
              <a:t> management by </a:t>
            </a:r>
            <a:r>
              <a:rPr lang="pl-PL" sz="1600" dirty="0" err="1"/>
              <a:t>private</a:t>
            </a:r>
            <a:r>
              <a:rPr lang="pl-PL" sz="1600" dirty="0"/>
              <a:t> </a:t>
            </a:r>
            <a:r>
              <a:rPr lang="pl-PL" sz="1600" dirty="0" err="1"/>
              <a:t>owners</a:t>
            </a:r>
            <a:r>
              <a:rPr lang="pl-PL" sz="1600" dirty="0"/>
              <a:t>. </a:t>
            </a:r>
          </a:p>
          <a:p>
            <a:pPr lvl="0"/>
            <a:r>
              <a:rPr lang="en-US" sz="1600" dirty="0"/>
              <a:t>With cooperation with Polish Anglers Society fish pond owners and angler's survey will take place</a:t>
            </a:r>
            <a:r>
              <a:rPr lang="en-US" sz="1600" dirty="0" smtClean="0"/>
              <a:t>.</a:t>
            </a:r>
            <a:endParaRPr lang="pl-PL" sz="1600" dirty="0" smtClean="0"/>
          </a:p>
          <a:p>
            <a:pPr lvl="0"/>
            <a:r>
              <a:rPr lang="en-US" sz="1600" dirty="0"/>
              <a:t>It’s difficult to prepare public procurement with low cooperation from fishery community. This will take more time and consume more </a:t>
            </a:r>
            <a:r>
              <a:rPr lang="en-US" sz="1600" dirty="0" err="1" smtClean="0"/>
              <a:t>en</a:t>
            </a:r>
            <a:r>
              <a:rPr lang="pl-PL" sz="1600" dirty="0" err="1" smtClean="0"/>
              <a:t>ergy</a:t>
            </a:r>
            <a:endParaRPr lang="pl-PL" sz="1600" dirty="0" smtClean="0"/>
          </a:p>
          <a:p>
            <a:pPr lvl="0"/>
            <a:r>
              <a:rPr lang="pl-PL" sz="1600" dirty="0" err="1" smtClean="0"/>
              <a:t>Still</a:t>
            </a:r>
            <a:r>
              <a:rPr lang="pl-PL" sz="1600" dirty="0" smtClean="0"/>
              <a:t> </a:t>
            </a:r>
            <a:r>
              <a:rPr lang="pl-PL" sz="1600" dirty="0"/>
              <a:t>we </a:t>
            </a:r>
            <a:r>
              <a:rPr lang="pl-PL" sz="1600" dirty="0" err="1"/>
              <a:t>dont</a:t>
            </a:r>
            <a:r>
              <a:rPr lang="pl-PL" sz="1600" dirty="0"/>
              <a:t> </a:t>
            </a:r>
            <a:r>
              <a:rPr lang="pl-PL" sz="1600" dirty="0" err="1"/>
              <a:t>know</a:t>
            </a:r>
            <a:r>
              <a:rPr lang="pl-PL" sz="1600" dirty="0"/>
              <a:t> </a:t>
            </a:r>
            <a:r>
              <a:rPr lang="pl-PL" sz="1600" dirty="0" err="1"/>
              <a:t>if</a:t>
            </a:r>
            <a:r>
              <a:rPr lang="pl-PL" sz="1600" dirty="0"/>
              <a:t> </a:t>
            </a:r>
            <a:r>
              <a:rPr lang="pl-PL" sz="1600" dirty="0" err="1"/>
              <a:t>this</a:t>
            </a:r>
            <a:r>
              <a:rPr lang="pl-PL" sz="1600" dirty="0"/>
              <a:t> </a:t>
            </a:r>
            <a:r>
              <a:rPr lang="pl-PL" sz="1600" dirty="0" err="1"/>
              <a:t>will</a:t>
            </a:r>
            <a:r>
              <a:rPr lang="pl-PL" sz="1600" dirty="0"/>
              <a:t> </a:t>
            </a:r>
            <a:r>
              <a:rPr lang="pl-PL" sz="1600" dirty="0" err="1"/>
              <a:t>lead</a:t>
            </a:r>
            <a:r>
              <a:rPr lang="pl-PL" sz="1600" dirty="0"/>
              <a:t> </a:t>
            </a:r>
            <a:r>
              <a:rPr lang="pl-PL" sz="1600" dirty="0" err="1"/>
              <a:t>us</a:t>
            </a:r>
            <a:r>
              <a:rPr lang="pl-PL" sz="1600" dirty="0"/>
              <a:t> to </a:t>
            </a:r>
            <a:r>
              <a:rPr lang="pl-PL" sz="1600" dirty="0" err="1"/>
              <a:t>any</a:t>
            </a:r>
            <a:r>
              <a:rPr lang="pl-PL" sz="1600" dirty="0"/>
              <a:t> </a:t>
            </a:r>
            <a:r>
              <a:rPr lang="pl-PL" sz="1600" dirty="0" err="1"/>
              <a:t>results</a:t>
            </a:r>
            <a:r>
              <a:rPr lang="pl-PL" sz="1600" dirty="0"/>
              <a:t> for </a:t>
            </a:r>
            <a:r>
              <a:rPr lang="pl-PL" sz="1600" dirty="0" err="1"/>
              <a:t>osprey</a:t>
            </a:r>
            <a:r>
              <a:rPr lang="pl-PL" sz="1600" dirty="0"/>
              <a:t> </a:t>
            </a:r>
            <a:r>
              <a:rPr lang="pl-PL" sz="1600" dirty="0" err="1"/>
              <a:t>protection</a:t>
            </a:r>
            <a:endParaRPr lang="pl-PL" sz="1600" dirty="0"/>
          </a:p>
          <a:p>
            <a:r>
              <a:rPr lang="en-US" sz="1600" dirty="0"/>
              <a:t>Although we gain some interest from fisheries society it is difficult to invite ponds owners to cooperation</a:t>
            </a:r>
            <a:r>
              <a:rPr lang="pl-PL" sz="1600" dirty="0" smtClean="0"/>
              <a:t>. </a:t>
            </a:r>
            <a:endParaRPr lang="pl-PL" sz="1600" dirty="0"/>
          </a:p>
          <a:p>
            <a:r>
              <a:rPr lang="pl-PL" sz="1600" dirty="0" err="1"/>
              <a:t>Other</a:t>
            </a:r>
            <a:r>
              <a:rPr lang="pl-PL" sz="1600" dirty="0"/>
              <a:t> </a:t>
            </a:r>
            <a:r>
              <a:rPr lang="pl-PL" sz="1600" dirty="0" err="1"/>
              <a:t>all</a:t>
            </a:r>
            <a:r>
              <a:rPr lang="pl-PL" sz="1600" dirty="0"/>
              <a:t> we plan to </a:t>
            </a:r>
            <a:r>
              <a:rPr lang="pl-PL" sz="1600" dirty="0" err="1"/>
              <a:t>investigate</a:t>
            </a:r>
            <a:r>
              <a:rPr lang="pl-PL" sz="1600" dirty="0"/>
              <a:t> 33 </a:t>
            </a:r>
            <a:r>
              <a:rPr lang="pl-PL" sz="1600" dirty="0" err="1"/>
              <a:t>ponds</a:t>
            </a:r>
            <a:r>
              <a:rPr lang="pl-PL" sz="1600" dirty="0"/>
              <a:t> and 33 </a:t>
            </a:r>
            <a:r>
              <a:rPr lang="pl-PL" sz="1600" dirty="0" err="1"/>
              <a:t>lakes</a:t>
            </a:r>
            <a:r>
              <a:rPr lang="pl-PL" sz="1600" dirty="0"/>
              <a:t> </a:t>
            </a:r>
            <a:r>
              <a:rPr lang="pl-PL" sz="1600" dirty="0" err="1"/>
              <a:t>which</a:t>
            </a:r>
            <a:r>
              <a:rPr lang="pl-PL" sz="1600" dirty="0"/>
              <a:t> </a:t>
            </a:r>
            <a:r>
              <a:rPr lang="pl-PL" sz="1600" dirty="0" err="1"/>
              <a:t>were</a:t>
            </a:r>
            <a:r>
              <a:rPr lang="pl-PL" sz="1600" dirty="0"/>
              <a:t> </a:t>
            </a:r>
            <a:r>
              <a:rPr lang="pl-PL" sz="1600" dirty="0" err="1"/>
              <a:t>chosen</a:t>
            </a:r>
            <a:r>
              <a:rPr lang="pl-PL" sz="1600" dirty="0"/>
              <a:t> by EPC as food </a:t>
            </a:r>
            <a:r>
              <a:rPr lang="pl-PL" sz="1600" dirty="0" err="1"/>
              <a:t>base</a:t>
            </a:r>
            <a:r>
              <a:rPr lang="pl-PL" sz="1600" dirty="0"/>
              <a:t> for </a:t>
            </a:r>
            <a:r>
              <a:rPr lang="pl-PL" sz="1600" dirty="0" err="1"/>
              <a:t>Osprey</a:t>
            </a:r>
            <a:r>
              <a:rPr lang="pl-PL" sz="1600" dirty="0"/>
              <a:t>. </a:t>
            </a:r>
          </a:p>
          <a:p>
            <a:endParaRPr lang="pl-PL" dirty="0"/>
          </a:p>
        </p:txBody>
      </p:sp>
    </p:spTree>
    <p:extLst>
      <p:ext uri="{BB962C8B-B14F-4D97-AF65-F5344CB8AC3E}">
        <p14:creationId xmlns:p14="http://schemas.microsoft.com/office/powerpoint/2010/main" val="353502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188" y="1484784"/>
            <a:ext cx="8075612" cy="508000"/>
          </a:xfrm>
        </p:spPr>
        <p:txBody>
          <a:bodyPr/>
          <a:lstStyle/>
          <a:p>
            <a:r>
              <a:rPr lang="pl-PL" dirty="0" smtClean="0"/>
              <a:t>Migration:</a:t>
            </a:r>
            <a:br>
              <a:rPr lang="pl-PL" dirty="0" smtClean="0"/>
            </a:br>
            <a:r>
              <a:rPr lang="pl-PL" dirty="0" smtClean="0"/>
              <a:t/>
            </a:r>
            <a:br>
              <a:rPr lang="pl-PL" dirty="0" smtClean="0"/>
            </a:br>
            <a:r>
              <a:rPr lang="en-GB" dirty="0" smtClean="0"/>
              <a:t>Drawing </a:t>
            </a:r>
            <a:r>
              <a:rPr lang="en-GB" dirty="0"/>
              <a:t>up maps of osprey migration routs through the use of </a:t>
            </a:r>
            <a:r>
              <a:rPr lang="en-GB" dirty="0" err="1"/>
              <a:t>gps</a:t>
            </a:r>
            <a:r>
              <a:rPr lang="en-GB" dirty="0"/>
              <a:t> loggers.</a:t>
            </a:r>
            <a:br>
              <a:rPr lang="en-GB" dirty="0"/>
            </a:br>
            <a:endParaRPr lang="pl-PL" dirty="0"/>
          </a:p>
        </p:txBody>
      </p:sp>
      <p:sp>
        <p:nvSpPr>
          <p:cNvPr id="3" name="Symbol zastępczy zawartości 2"/>
          <p:cNvSpPr>
            <a:spLocks noGrp="1"/>
          </p:cNvSpPr>
          <p:nvPr>
            <p:ph idx="1"/>
          </p:nvPr>
        </p:nvSpPr>
        <p:spPr>
          <a:xfrm>
            <a:off x="539750" y="2387997"/>
            <a:ext cx="8064500" cy="4497387"/>
          </a:xfrm>
        </p:spPr>
        <p:txBody>
          <a:bodyPr/>
          <a:lstStyle/>
          <a:p>
            <a:r>
              <a:rPr lang="en-US" sz="1600" dirty="0"/>
              <a:t>Until 2017 there was no GPS tracking for ospreys nesting in Poland. Juvenile female with transmitter from Wałcz Forest district has been killed in Nigeria at </a:t>
            </a:r>
            <a:r>
              <a:rPr lang="en-US" sz="1600" dirty="0" err="1"/>
              <a:t>october</a:t>
            </a:r>
            <a:r>
              <a:rPr lang="en-US" sz="1600" dirty="0"/>
              <a:t> 2018</a:t>
            </a:r>
            <a:r>
              <a:rPr lang="pl-PL" sz="1600" dirty="0" smtClean="0"/>
              <a:t>. </a:t>
            </a:r>
            <a:endParaRPr lang="pl-PL" sz="1600" dirty="0"/>
          </a:p>
          <a:p>
            <a:r>
              <a:rPr lang="en-US" sz="1600" dirty="0"/>
              <a:t>This year EPC set four transmitters on juvenile ospreys. Two of them died on nesting site. One traveled to Senegal. With second we lost communication over Morocco and still get now response</a:t>
            </a:r>
            <a:r>
              <a:rPr lang="pl-PL" sz="1600" dirty="0" smtClean="0"/>
              <a:t>.</a:t>
            </a:r>
            <a:endParaRPr lang="pl-PL" sz="1600" dirty="0"/>
          </a:p>
          <a:p>
            <a:r>
              <a:rPr lang="pl-PL" sz="1600" dirty="0" smtClean="0"/>
              <a:t>EPC </a:t>
            </a:r>
            <a:r>
              <a:rPr lang="pl-PL" sz="1600" dirty="0" err="1" smtClean="0"/>
              <a:t>didn’t</a:t>
            </a:r>
            <a:r>
              <a:rPr lang="pl-PL" sz="1600" dirty="0" smtClean="0"/>
              <a:t> </a:t>
            </a:r>
            <a:r>
              <a:rPr lang="pl-PL" sz="1600" dirty="0" err="1"/>
              <a:t>manage</a:t>
            </a:r>
            <a:r>
              <a:rPr lang="pl-PL" sz="1600" dirty="0"/>
              <a:t> to set transmiter on </a:t>
            </a:r>
            <a:r>
              <a:rPr lang="pl-PL" sz="1600" dirty="0" err="1" smtClean="0"/>
              <a:t>adult</a:t>
            </a:r>
            <a:r>
              <a:rPr lang="pl-PL" sz="1600" dirty="0" smtClean="0"/>
              <a:t> </a:t>
            </a:r>
            <a:r>
              <a:rPr lang="pl-PL" sz="1600" dirty="0" err="1" smtClean="0"/>
              <a:t>osprey</a:t>
            </a:r>
            <a:r>
              <a:rPr lang="pl-PL" sz="1600" dirty="0" smtClean="0"/>
              <a:t>. </a:t>
            </a:r>
            <a:endParaRPr lang="pl-PL" sz="1600" dirty="0"/>
          </a:p>
          <a:p>
            <a:r>
              <a:rPr lang="pl-PL" sz="1600" dirty="0" err="1" smtClean="0"/>
              <a:t>During</a:t>
            </a:r>
            <a:r>
              <a:rPr lang="pl-PL" sz="1600" dirty="0" smtClean="0"/>
              <a:t> </a:t>
            </a:r>
            <a:r>
              <a:rPr lang="pl-PL" sz="1600" dirty="0"/>
              <a:t>the </a:t>
            </a:r>
            <a:r>
              <a:rPr lang="pl-PL" sz="1600" dirty="0" err="1"/>
              <a:t>project</a:t>
            </a:r>
            <a:r>
              <a:rPr lang="pl-PL" sz="1600" dirty="0"/>
              <a:t> we plan to </a:t>
            </a:r>
            <a:r>
              <a:rPr lang="pl-PL" sz="1600" dirty="0" err="1"/>
              <a:t>attach</a:t>
            </a:r>
            <a:r>
              <a:rPr lang="pl-PL" sz="1600" dirty="0"/>
              <a:t> 10 </a:t>
            </a:r>
            <a:r>
              <a:rPr lang="pl-PL" sz="1600" dirty="0" err="1"/>
              <a:t>loggers</a:t>
            </a:r>
            <a:r>
              <a:rPr lang="pl-PL" sz="1600" dirty="0"/>
              <a:t> on </a:t>
            </a:r>
            <a:r>
              <a:rPr lang="pl-PL" sz="1600" dirty="0" err="1"/>
              <a:t>juvenile</a:t>
            </a:r>
            <a:r>
              <a:rPr lang="pl-PL" sz="1600" dirty="0"/>
              <a:t> and 5 </a:t>
            </a:r>
            <a:r>
              <a:rPr lang="pl-PL" sz="1600" dirty="0" err="1"/>
              <a:t>loggers</a:t>
            </a:r>
            <a:r>
              <a:rPr lang="pl-PL" sz="1600" dirty="0"/>
              <a:t> for </a:t>
            </a:r>
            <a:r>
              <a:rPr lang="pl-PL" sz="1600" dirty="0" err="1"/>
              <a:t>adults</a:t>
            </a:r>
            <a:r>
              <a:rPr lang="pl-PL" sz="1600" dirty="0"/>
              <a:t>. </a:t>
            </a:r>
          </a:p>
          <a:p>
            <a:r>
              <a:rPr lang="pl-PL" sz="1600" dirty="0"/>
              <a:t>We </a:t>
            </a:r>
            <a:r>
              <a:rPr lang="pl-PL" sz="1600" dirty="0" err="1" smtClean="0"/>
              <a:t>are</a:t>
            </a:r>
            <a:r>
              <a:rPr lang="pl-PL" sz="1600" dirty="0" smtClean="0"/>
              <a:t> </a:t>
            </a:r>
            <a:r>
              <a:rPr lang="pl-PL" sz="1600" dirty="0" err="1" smtClean="0"/>
              <a:t>will</a:t>
            </a:r>
            <a:r>
              <a:rPr lang="pl-PL" sz="1600" dirty="0" smtClean="0"/>
              <a:t> </a:t>
            </a:r>
            <a:r>
              <a:rPr lang="pl-PL" sz="1600" dirty="0" err="1"/>
              <a:t>also</a:t>
            </a:r>
            <a:r>
              <a:rPr lang="pl-PL" sz="1600" dirty="0"/>
              <a:t> </a:t>
            </a:r>
            <a:r>
              <a:rPr lang="pl-PL" sz="1600" dirty="0" smtClean="0"/>
              <a:t>monitoring </a:t>
            </a:r>
            <a:r>
              <a:rPr lang="pl-PL" sz="1600" dirty="0" err="1"/>
              <a:t>nest</a:t>
            </a:r>
            <a:r>
              <a:rPr lang="pl-PL" sz="1600" dirty="0"/>
              <a:t> with online </a:t>
            </a:r>
            <a:r>
              <a:rPr lang="pl-PL" sz="1600" dirty="0" err="1" smtClean="0"/>
              <a:t>camera</a:t>
            </a:r>
            <a:r>
              <a:rPr lang="pl-PL" sz="1600" dirty="0" smtClean="0"/>
              <a:t> and </a:t>
            </a:r>
            <a:r>
              <a:rPr lang="pl-PL" sz="1600" dirty="0" err="1" smtClean="0"/>
              <a:t>phototraps</a:t>
            </a:r>
            <a:r>
              <a:rPr lang="pl-PL" sz="1600" dirty="0" smtClean="0"/>
              <a:t>.</a:t>
            </a:r>
            <a:endParaRPr lang="pl-PL" sz="1600" dirty="0"/>
          </a:p>
          <a:p>
            <a:endParaRPr lang="pl-PL" dirty="0"/>
          </a:p>
        </p:txBody>
      </p:sp>
    </p:spTree>
    <p:extLst>
      <p:ext uri="{BB962C8B-B14F-4D97-AF65-F5344CB8AC3E}">
        <p14:creationId xmlns:p14="http://schemas.microsoft.com/office/powerpoint/2010/main" val="419087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534" y="767004"/>
            <a:ext cx="8853954" cy="5606924"/>
          </a:xfrm>
        </p:spPr>
      </p:pic>
    </p:spTree>
    <p:extLst>
      <p:ext uri="{BB962C8B-B14F-4D97-AF65-F5344CB8AC3E}">
        <p14:creationId xmlns:p14="http://schemas.microsoft.com/office/powerpoint/2010/main" val="2468968881"/>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l-PL" sz="1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l-PL" sz="1000" b="1" i="0" u="none" strike="noStrike" cap="none" normalizeH="0" baseline="0" smtClean="0">
            <a:ln>
              <a:noFill/>
            </a:ln>
            <a:solidFill>
              <a:schemeClr val="bg1"/>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14912</TotalTime>
  <Words>1251</Words>
  <Application>Microsoft Office PowerPoint</Application>
  <PresentationFormat>Pokaz na ekranie (4:3)</PresentationFormat>
  <Paragraphs>85</Paragraphs>
  <Slides>20</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20</vt:i4>
      </vt:variant>
    </vt:vector>
  </HeadingPairs>
  <TitlesOfParts>
    <vt:vector size="23" baseType="lpstr">
      <vt:lpstr>Arial</vt:lpstr>
      <vt:lpstr>Times New Roman</vt:lpstr>
      <vt:lpstr>Projekt domyślny</vt:lpstr>
      <vt:lpstr>Implementation of the LIFE project  „Osprey conservation in selected SPA Natura 2000 sites in Poland”  </vt:lpstr>
      <vt:lpstr>Photo: Cezary Korkosz</vt:lpstr>
      <vt:lpstr>LIFE project – Osprey protection</vt:lpstr>
      <vt:lpstr>Prezentacja programu PowerPoint</vt:lpstr>
      <vt:lpstr>Expected project results</vt:lpstr>
      <vt:lpstr>Monitoring of the habitats</vt:lpstr>
      <vt:lpstr> Monitoring of lakes and ponds:  A detailed monitoring of lakes and ponds as well as an analysis of fishery management plans aiming at determining the food base for the osprey.  </vt:lpstr>
      <vt:lpstr>Migration:  Drawing up maps of osprey migration routs through the use of gps loggers. </vt:lpstr>
      <vt:lpstr>Prezentacja programu PowerPoint</vt:lpstr>
      <vt:lpstr>Prezentacja programu PowerPoint</vt:lpstr>
      <vt:lpstr>Volunteers for osprey protection</vt:lpstr>
      <vt:lpstr>Implementation of activities within the project - education</vt:lpstr>
      <vt:lpstr>Organisation of 10 workshops for the fishery community and elaborating guidelines for a sustainable fishery management in regions of osprey occurrence.</vt:lpstr>
      <vt:lpstr>Implementation of activities within the project – international workshop</vt:lpstr>
      <vt:lpstr>Implementation of activities within the project - consultations</vt:lpstr>
      <vt:lpstr>Implementation of activities within the project – active protection</vt:lpstr>
      <vt:lpstr>Construction of 50 nests on high voltage pylons</vt:lpstr>
      <vt:lpstr>Construction of 232 nests on trees</vt:lpstr>
      <vt:lpstr>Breeding the gap  Elaboration of guidelines for the osprey protection on the territory of Poland and Central Europe. </vt:lpstr>
      <vt:lpstr>Dyrekcja Generalna  Lasów Państwowych ul. Grójecka 127 02-124 Warszawa sekretariat@lasy.gov.pl tel. +48 22 58 98 297,  </vt:lpstr>
    </vt:vector>
  </TitlesOfParts>
  <Company>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pb</dc:creator>
  <cp:lastModifiedBy>Monika Ślusarska-Czuber</cp:lastModifiedBy>
  <cp:revision>904</cp:revision>
  <cp:lastPrinted>2018-10-01T10:46:56Z</cp:lastPrinted>
  <dcterms:created xsi:type="dcterms:W3CDTF">2006-03-31T11:40:49Z</dcterms:created>
  <dcterms:modified xsi:type="dcterms:W3CDTF">2018-10-30T14:27:42Z</dcterms:modified>
</cp:coreProperties>
</file>