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258" r:id="rId3"/>
    <p:sldId id="259" r:id="rId4"/>
    <p:sldId id="264" r:id="rId5"/>
    <p:sldId id="321" r:id="rId6"/>
    <p:sldId id="261" r:id="rId7"/>
    <p:sldId id="313" r:id="rId8"/>
    <p:sldId id="262" r:id="rId9"/>
    <p:sldId id="263" r:id="rId10"/>
    <p:sldId id="260" r:id="rId11"/>
    <p:sldId id="301" r:id="rId12"/>
    <p:sldId id="302" r:id="rId13"/>
    <p:sldId id="300" r:id="rId14"/>
    <p:sldId id="324" r:id="rId15"/>
    <p:sldId id="322" r:id="rId16"/>
    <p:sldId id="299" r:id="rId17"/>
    <p:sldId id="286" r:id="rId18"/>
    <p:sldId id="298" r:id="rId19"/>
    <p:sldId id="268" r:id="rId20"/>
    <p:sldId id="309" r:id="rId21"/>
    <p:sldId id="269" r:id="rId22"/>
    <p:sldId id="275" r:id="rId23"/>
    <p:sldId id="270" r:id="rId24"/>
    <p:sldId id="272" r:id="rId25"/>
    <p:sldId id="271" r:id="rId26"/>
    <p:sldId id="315" r:id="rId27"/>
    <p:sldId id="303" r:id="rId28"/>
    <p:sldId id="304" r:id="rId29"/>
    <p:sldId id="316" r:id="rId30"/>
    <p:sldId id="305" r:id="rId31"/>
    <p:sldId id="310" r:id="rId32"/>
    <p:sldId id="266" r:id="rId33"/>
    <p:sldId id="280" r:id="rId34"/>
    <p:sldId id="289" r:id="rId35"/>
    <p:sldId id="319" r:id="rId36"/>
    <p:sldId id="318" r:id="rId37"/>
    <p:sldId id="317" r:id="rId38"/>
    <p:sldId id="306" r:id="rId39"/>
    <p:sldId id="326" r:id="rId40"/>
    <p:sldId id="307" r:id="rId41"/>
    <p:sldId id="314" r:id="rId42"/>
    <p:sldId id="311" r:id="rId43"/>
    <p:sldId id="282" r:id="rId44"/>
    <p:sldId id="283" r:id="rId45"/>
    <p:sldId id="281" r:id="rId46"/>
    <p:sldId id="267" r:id="rId47"/>
    <p:sldId id="288" r:id="rId48"/>
    <p:sldId id="276" r:id="rId49"/>
    <p:sldId id="320" r:id="rId50"/>
    <p:sldId id="278" r:id="rId5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26" autoAdjust="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rolcia&amp;Misiek\Desktop\Moje%20dokumenty\rybo&#322;&#243;w%20-%20strategia\rybo&#322;&#243;w%20-%20dokumenty\(2)%20Liczebno&#347;&#263;%20w%20lubuskim%202011-2017\PH%20liczebno&#347;&#263;%20-%20tabela%202011-2018.od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rolcia&amp;Misiek\Desktop\Moje%20dokumenty\rybo&#322;&#243;w%20-%20strategia\rybo&#322;&#243;w%20-%20dokumenty\(1)%20Trend%20populacji%20w%20lubuskim%202011-2017\zmiany%20liczebno&#347;ci%20rybo&#322;owa%20lubuskie-polska_2011-2017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barChart>
        <c:barDir val="col"/>
        <c:grouping val="clustered"/>
        <c:ser>
          <c:idx val="0"/>
          <c:order val="0"/>
          <c:spPr>
            <a:gradFill>
              <a:gsLst>
                <a:gs pos="0">
                  <a:srgbClr val="769535"/>
                </a:gs>
                <a:gs pos="100000">
                  <a:srgbClr val="9BC348"/>
                </a:gs>
              </a:gsLst>
              <a:lin ang="16200000"/>
            </a:gradFill>
            <a:ln>
              <a:noFill/>
            </a:ln>
            <a:effectLst>
              <a:outerShdw dist="22997" dir="5400000" algn="tl">
                <a:srgbClr val="000000">
                  <a:alpha val="35000"/>
                </a:srgbClr>
              </a:outerShdw>
            </a:effectLst>
          </c:spPr>
          <c:cat>
            <c:numRef>
              <c:f>Arkusz1!$A$3:$A$10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Arkusz1!$B$3:$B$10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3</c:v>
                </c:pt>
                <c:pt idx="5">
                  <c:v>3</c:v>
                </c:pt>
                <c:pt idx="6">
                  <c:v>6</c:v>
                </c:pt>
                <c:pt idx="7">
                  <c:v>8</c:v>
                </c:pt>
              </c:numCache>
            </c:numRef>
          </c:val>
        </c:ser>
        <c:gapWidth val="94"/>
        <c:axId val="73401088"/>
        <c:axId val="73152768"/>
      </c:barChart>
      <c:valAx>
        <c:axId val="73152768"/>
        <c:scaling>
          <c:orientation val="minMax"/>
        </c:scaling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0" i="0" u="none" strike="noStrike" kern="1200" baseline="0">
                    <a:solidFill>
                      <a:srgbClr val="000000"/>
                    </a:solidFill>
                    <a:latin typeface="Arial" pitchFamily="34"/>
                    <a:cs typeface="Arial" pitchFamily="34"/>
                  </a:defRPr>
                </a:pPr>
                <a:r>
                  <a:rPr lang="pl-PL" sz="1000" b="0" i="0" u="none" strike="noStrike" kern="1200" cap="none" spc="0" baseline="0">
                    <a:solidFill>
                      <a:srgbClr val="000000"/>
                    </a:solidFill>
                    <a:uFillTx/>
                    <a:latin typeface="Arial" pitchFamily="34"/>
                    <a:ea typeface="+mn-ea"/>
                    <a:cs typeface="Arial" pitchFamily="34"/>
                  </a:rPr>
                  <a:t>liczba par lęgowych</a:t>
                </a:r>
              </a:p>
            </c:rich>
          </c:tx>
          <c:layout>
            <c:manualLayout>
              <c:xMode val="edge"/>
              <c:yMode val="edge"/>
              <c:x val="1.0590530581653363E-2"/>
              <c:y val="0.32591060342603217"/>
            </c:manualLayout>
          </c:layout>
          <c:spPr>
            <a:noFill/>
            <a:ln>
              <a:noFill/>
            </a:ln>
          </c:spPr>
        </c:title>
        <c:numFmt formatCode="General" sourceLinked="1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73401088"/>
        <c:crosses val="autoZero"/>
        <c:crossBetween val="between"/>
      </c:valAx>
      <c:catAx>
        <c:axId val="734010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Arial" pitchFamily="34"/>
                <a:cs typeface="Arial" pitchFamily="34"/>
              </a:defRPr>
            </a:pPr>
            <a:endParaRPr lang="pl-PL"/>
          </a:p>
        </c:txPr>
        <c:crossAx val="73152768"/>
        <c:crosses val="autoZero"/>
        <c:auto val="1"/>
        <c:lblAlgn val="ctr"/>
        <c:lblOffset val="100"/>
      </c:catAx>
      <c:spPr>
        <a:solidFill>
          <a:srgbClr val="FFFFFF"/>
        </a:solidFill>
        <a:ln>
          <a:noFill/>
        </a:ln>
      </c:spPr>
    </c:plotArea>
    <c:plotVisOnly val="1"/>
    <c:dispBlanksAs val="gap"/>
  </c:chart>
  <c:spPr>
    <a:solidFill>
      <a:srgbClr val="FFFFFF"/>
    </a:solidFill>
    <a:ln w="9528">
      <a:solidFill>
        <a:srgbClr val="868686"/>
      </a:solidFill>
      <a:prstDash val="solid"/>
      <a:round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lineChart>
        <c:grouping val="standard"/>
        <c:ser>
          <c:idx val="0"/>
          <c:order val="0"/>
          <c:spPr>
            <a:ln w="28575">
              <a:solidFill>
                <a:srgbClr val="4A7EBB"/>
              </a:solidFill>
              <a:prstDash val="solid"/>
              <a:round/>
            </a:ln>
          </c:spPr>
          <c:cat>
            <c:numRef>
              <c:f>Arkusz1!$A$3:$A$10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Arkusz1!$B$3:$B$10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3</c:v>
                </c:pt>
                <c:pt idx="5">
                  <c:v>3</c:v>
                </c:pt>
                <c:pt idx="6">
                  <c:v>6</c:v>
                </c:pt>
                <c:pt idx="7">
                  <c:v>8</c:v>
                </c:pt>
              </c:numCache>
            </c:numRef>
          </c:val>
        </c:ser>
        <c:ser>
          <c:idx val="1"/>
          <c:order val="1"/>
          <c:spPr>
            <a:ln w="28575">
              <a:solidFill>
                <a:srgbClr val="BE4B48"/>
              </a:solidFill>
              <a:prstDash val="solid"/>
              <a:round/>
            </a:ln>
          </c:spPr>
          <c:cat>
            <c:numRef>
              <c:f>Arkusz1!$A$3:$A$9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Arkusz1!$C$3:$C$9</c:f>
              <c:numCache>
                <c:formatCode>General</c:formatCode>
                <c:ptCount val="7"/>
                <c:pt idx="0">
                  <c:v>28</c:v>
                </c:pt>
                <c:pt idx="1">
                  <c:v>33</c:v>
                </c:pt>
                <c:pt idx="2">
                  <c:v>39</c:v>
                </c:pt>
                <c:pt idx="3">
                  <c:v>34</c:v>
                </c:pt>
                <c:pt idx="4">
                  <c:v>33</c:v>
                </c:pt>
                <c:pt idx="5">
                  <c:v>27</c:v>
                </c:pt>
                <c:pt idx="6">
                  <c:v>24</c:v>
                </c:pt>
              </c:numCache>
            </c:numRef>
          </c:val>
        </c:ser>
        <c:marker val="1"/>
        <c:axId val="73448064"/>
        <c:axId val="73445760"/>
      </c:lineChart>
      <c:valAx>
        <c:axId val="73445760"/>
        <c:scaling>
          <c:orientation val="minMax"/>
        </c:scaling>
        <c:axPos val="l"/>
        <c:majorGridlines>
          <c:spPr>
            <a:ln w="9528">
              <a:solidFill>
                <a:srgbClr val="868686"/>
              </a:solidFill>
              <a:prstDash val="solid"/>
              <a:round/>
            </a:ln>
          </c:spPr>
        </c:majorGridlines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100" b="1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r>
                  <a:rPr lang="pl-PL" sz="11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  <a:ea typeface="+mn-ea"/>
                    <a:cs typeface="+mn-cs"/>
                  </a:rPr>
                  <a:t>liczba  par lęgowych</a:t>
                </a:r>
              </a:p>
            </c:rich>
          </c:tx>
          <c:layout>
            <c:manualLayout>
              <c:xMode val="edge"/>
              <c:yMode val="edge"/>
              <c:x val="1.3267449692076067E-2"/>
              <c:y val="0.32664610765529645"/>
            </c:manualLayout>
          </c:layout>
          <c:spPr>
            <a:noFill/>
            <a:ln>
              <a:noFill/>
            </a:ln>
          </c:spPr>
        </c:title>
        <c:numFmt formatCode="General" sourceLinked="1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73448064"/>
        <c:crosses val="autoZero"/>
        <c:crossBetween val="between"/>
      </c:valAx>
      <c:catAx>
        <c:axId val="734480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8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00" b="0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73445760"/>
        <c:crosses val="autoZero"/>
        <c:auto val="1"/>
        <c:lblAlgn val="ctr"/>
        <c:lblOffset val="100"/>
      </c:catAx>
      <c:spPr>
        <a:solidFill>
          <a:srgbClr val="FFFFFF"/>
        </a:solidFill>
        <a:ln>
          <a:noFill/>
        </a:ln>
      </c:spPr>
    </c:plotArea>
    <c:plotVisOnly val="1"/>
    <c:dispBlanksAs val="gap"/>
  </c:chart>
  <c:spPr>
    <a:solidFill>
      <a:srgbClr val="FFFFFF"/>
    </a:solidFill>
    <a:ln w="9528">
      <a:solidFill>
        <a:srgbClr val="868686"/>
      </a:solidFill>
      <a:prstDash val="solid"/>
      <a:round/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0DA9D9-E322-4909-B1C1-29DD2850E91C}" type="datetimeFigureOut">
              <a:rPr lang="pl-PL"/>
              <a:pPr>
                <a:defRPr/>
              </a:pPr>
              <a:t>2018-10-16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5064895-7198-4B11-90A6-806E7581DE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74144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daty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733C65-D14D-4E4E-B552-8B0F1E0B7407}" type="datetimeFigureOut">
              <a:rPr lang="pl-PL"/>
              <a:pPr>
                <a:defRPr/>
              </a:pPr>
              <a:t>2018-10-16</a:t>
            </a:fld>
            <a:endParaRPr lang="pl-PL"/>
          </a:p>
        </p:txBody>
      </p:sp>
      <p:sp>
        <p:nvSpPr>
          <p:cNvPr id="10" name="Symbol zastępczy notatek 9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1" name="Symbol zastępczy nagłówka 10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obrazu slajdu 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13" name="Symbol zastępczy stopki 12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" name="Symbol zastępczy numeru slajdu 1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4E3CE40-C2D8-491E-A80A-A845DCE52D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34883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AD471-F63E-42C2-BC47-8C6C3FED4513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43D3-5E40-4356-92AC-45D63ED9A05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38A31-C6CB-4F34-8EFB-04FFDCD07CCE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2D3A-2F2E-440B-9E5D-06429818581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BAB4-E06F-4E1C-8DA6-E713D4924A45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A6826-F339-4748-85ED-F9C69FB3A96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0C7FC-14CB-43F3-9669-A82CCBF19BA8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4F630-1C2B-47C6-863E-703C8DC529B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885E8-5A50-40E5-A339-DEBEC6242782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CCAFD-39E6-46FB-B47F-EAB557E1C81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EF22-C181-4FCF-A9B4-E5E93C30B58C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ACBC3-29C4-4459-BF7E-52CD5596229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8C285-8D44-42A1-8A52-7C5F0BF57BA1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AFD94-3C6A-435D-9569-A2938E8E54E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EB8E-7FB4-408E-AE96-3A64B89F7B43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602E-591B-4DC4-A663-36D9EE6500D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41CC8-604F-4E4E-B133-54DA6D3BD329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6847B-EC85-4DDE-82D0-B1E541EA33B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8C2DB-B120-4C73-B5C4-1CED00F4B81F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690D-1EE0-46C7-97F3-07E201FB445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6607-7AB6-4004-BEBC-F17E4CA104CA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1C929-13EB-4420-AFA1-688019C42C3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525588" y="6356350"/>
            <a:ext cx="95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769BD5-DFD5-43AE-9DB7-F758284536E7}" type="datetimeFigureOut">
              <a:rPr lang="pl-PL"/>
              <a:pPr>
                <a:defRPr/>
              </a:pPr>
              <a:t>2018-10-16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27313" y="6356350"/>
            <a:ext cx="4897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631113" y="6356350"/>
            <a:ext cx="105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8A5950-5DB4-48D0-B421-1B36B554EFA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57AB27"/>
        </a:buClr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57AB27"/>
        </a:buClr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57AB27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57AB2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57AB27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SYCW1747.AVI" TargetMode="External"/><Relationship Id="rId2" Type="http://schemas.openxmlformats.org/officeDocument/2006/relationships/hyperlink" Target="samica.02.07.2018%20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kuna.1.AV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jpe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344816" cy="4680520"/>
          </a:xfrm>
        </p:spPr>
        <p:txBody>
          <a:bodyPr/>
          <a:lstStyle/>
          <a:p>
            <a:r>
              <a:rPr lang="pl-PL" sz="3600" b="1" dirty="0" smtClean="0">
                <a:latin typeface="Calibri" pitchFamily="34" charset="0"/>
              </a:rPr>
              <a:t>Stan populacji oraz ochrona </a:t>
            </a:r>
            <a:r>
              <a:rPr lang="pl-PL" sz="3600" b="1" dirty="0" smtClean="0">
                <a:latin typeface="Calibri" pitchFamily="34" charset="0"/>
              </a:rPr>
              <a:t> </a:t>
            </a:r>
            <a:r>
              <a:rPr lang="pl-PL" sz="3600" b="1" dirty="0" smtClean="0">
                <a:latin typeface="Calibri" pitchFamily="34" charset="0"/>
              </a:rPr>
              <a:t/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rybołowa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w województwie lubuskim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(Polska zachodnia)</a:t>
            </a:r>
            <a:endParaRPr lang="pl-PL" sz="3600" b="1" dirty="0">
              <a:latin typeface="Calibri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512168"/>
          </a:xfrm>
        </p:spPr>
        <p:txBody>
          <a:bodyPr/>
          <a:lstStyle/>
          <a:p>
            <a:pPr algn="ctr">
              <a:buNone/>
            </a:pPr>
            <a:r>
              <a:rPr lang="pl-PL" sz="1800" b="1" dirty="0" smtClean="0">
                <a:latin typeface="Calibri" pitchFamily="34" charset="0"/>
              </a:rPr>
              <a:t>Michał Bielewicz </a:t>
            </a:r>
          </a:p>
          <a:p>
            <a:pPr algn="ctr">
              <a:buNone/>
            </a:pPr>
            <a:endParaRPr lang="pl-PL" sz="1000" dirty="0" smtClean="0">
              <a:latin typeface="Calibri" pitchFamily="34" charset="0"/>
            </a:endParaRPr>
          </a:p>
          <a:p>
            <a:pPr algn="ctr">
              <a:buNone/>
            </a:pPr>
            <a:r>
              <a:rPr lang="pl-PL" sz="1600" dirty="0" smtClean="0">
                <a:latin typeface="Calibri" pitchFamily="34" charset="0"/>
              </a:rPr>
              <a:t>Regionalna Dyrekcja Ochrony Środowiska </a:t>
            </a:r>
            <a:br>
              <a:rPr lang="pl-PL" sz="1600" dirty="0" smtClean="0">
                <a:latin typeface="Calibri" pitchFamily="34" charset="0"/>
              </a:rPr>
            </a:br>
            <a:r>
              <a:rPr lang="pl-PL" sz="1600" dirty="0" smtClean="0">
                <a:latin typeface="Calibri" pitchFamily="34" charset="0"/>
              </a:rPr>
              <a:t>w Gorzowie Wielkopolskim </a:t>
            </a:r>
            <a:endParaRPr lang="pl-PL" sz="1600" dirty="0">
              <a:latin typeface="Calibri" pitchFamily="34" charset="0"/>
            </a:endParaRPr>
          </a:p>
        </p:txBody>
      </p:sp>
      <p:pic>
        <p:nvPicPr>
          <p:cNvPr id="4" name="Picture 4" descr="http://sosa2.com/Watercolors/source/image/aguilas_pescado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76256" y="3212976"/>
            <a:ext cx="2080864" cy="208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7452320" y="6453336"/>
            <a:ext cx="3699520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lang="pl-PL" sz="1000" dirty="0" smtClean="0">
                <a:latin typeface="Calibri" pitchFamily="34" charset="0"/>
                <a:ea typeface="+mj-ea"/>
                <a:cs typeface="+mj-cs"/>
              </a:rPr>
              <a:t>Szczecin</a:t>
            </a:r>
            <a:r>
              <a:rPr lang="pl-PL" sz="1000" dirty="0" smtClean="0">
                <a:latin typeface="Calibri" pitchFamily="34" charset="0"/>
                <a:ea typeface="+mj-ea"/>
                <a:cs typeface="+mj-cs"/>
              </a:rPr>
              <a:t>, 18.10.2018 </a:t>
            </a:r>
            <a:r>
              <a:rPr lang="pl-PL" sz="1000" dirty="0" smtClean="0">
                <a:latin typeface="Calibri" pitchFamily="34" charset="0"/>
                <a:ea typeface="+mj-ea"/>
                <a:cs typeface="+mj-cs"/>
              </a:rPr>
              <a:t>r. </a:t>
            </a:r>
            <a:r>
              <a:rPr kumimoji="0" lang="pl-P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pPr algn="l"/>
            <a:r>
              <a:rPr lang="pl-PL" sz="3200" b="1" dirty="0" smtClean="0">
                <a:latin typeface="Calibri" pitchFamily="34" charset="0"/>
              </a:rPr>
              <a:t>Produktywność populacji   </a:t>
            </a:r>
            <a:endParaRPr lang="pl-PL" sz="3200" b="1" dirty="0">
              <a:latin typeface="Calibri" pitchFamily="34" charset="0"/>
            </a:endParaRPr>
          </a:p>
        </p:txBody>
      </p:sp>
      <p:sp>
        <p:nvSpPr>
          <p:cNvPr id="7" name="Tytuł 1"/>
          <p:cNvSpPr>
            <a:spLocks noGrp="1"/>
          </p:cNvSpPr>
          <p:nvPr>
            <p:ph idx="1"/>
          </p:nvPr>
        </p:nvSpPr>
        <p:spPr>
          <a:xfrm>
            <a:off x="539552" y="1700808"/>
            <a:ext cx="8147248" cy="442535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Łącznie w latach 2011-2018 lubuska </a:t>
            </a:r>
            <a:br>
              <a:rPr lang="pl-PL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populacja rybołowa wyprodukowała </a:t>
            </a:r>
            <a:br>
              <a:rPr lang="pl-PL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35 młodych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</a:b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>   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Batang" pitchFamily="18" charset="-127"/>
              <a:cs typeface="MV Boli" pitchFamily="2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899592" y="2636912"/>
            <a:ext cx="5400600" cy="36004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latin typeface="Calibri" pitchFamily="34" charset="0"/>
                <a:ea typeface="Batang" pitchFamily="18" charset="-127"/>
                <a:cs typeface="MV Boli" pitchFamily="2" charset="0"/>
              </a:rPr>
              <a:t>Ś</a:t>
            </a:r>
            <a:r>
              <a:rPr lang="pl-PL" sz="3200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rednio 4,37 młodego / rok </a:t>
            </a:r>
            <a:br>
              <a:rPr lang="pl-PL" sz="3200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endParaRPr lang="pl-PL" sz="2000" dirty="0" smtClean="0"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755576" y="4365104"/>
            <a:ext cx="82360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 Źródło danych: RDOŚ w Gorzowie Wielkopolskim 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idx="1"/>
          </p:nvPr>
        </p:nvSpPr>
        <p:spPr>
          <a:xfrm>
            <a:off x="539552" y="116632"/>
            <a:ext cx="8147248" cy="600953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b="1" dirty="0" err="1" smtClean="0">
                <a:latin typeface="Calibri" pitchFamily="34" charset="0"/>
                <a:ea typeface="Batang" pitchFamily="18" charset="-127"/>
                <a:cs typeface="MV Boli" pitchFamily="2" charset="0"/>
              </a:rPr>
              <a:t>Transgraniczna</a:t>
            </a:r>
            <a:r>
              <a:rPr lang="pl-PL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 populacja   </a:t>
            </a: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</a:b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>   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Batang" pitchFamily="18" charset="-127"/>
              <a:cs typeface="MV Boli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64579"/>
            <a:ext cx="3600400" cy="470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/>
          <p:nvPr/>
        </p:nvPicPr>
        <p:blipFill rotWithShape="1">
          <a:blip r:embed="rId3" cstate="print"/>
          <a:srcRect l="25640" t="19549" r="26821" b="23107"/>
          <a:stretch/>
        </p:blipFill>
        <p:spPr bwMode="auto">
          <a:xfrm>
            <a:off x="4572000" y="1052736"/>
            <a:ext cx="4248472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Elipsa 6"/>
          <p:cNvSpPr/>
          <p:nvPr/>
        </p:nvSpPr>
        <p:spPr>
          <a:xfrm>
            <a:off x="3491880" y="1988840"/>
            <a:ext cx="2088232" cy="1368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Karolcia&amp;Misiek\Desktop\Moje dokumenty\rybołów - strategia\rybołów - dokumenty\Dokumentacja Fotograficzna\Nadl. Lubniewice\2018 r\l-ctwo Lubiąż (jez. jarnatowskie)\13 - 16.08.2018\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716181"/>
            <a:ext cx="5472609" cy="3648923"/>
          </a:xfrm>
          <a:prstGeom prst="rect">
            <a:avLst/>
          </a:prstGeom>
          <a:noFill/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395536" y="4221088"/>
            <a:ext cx="31683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AN44 / Niemcy, Saksonia, ptak zaobrączkowany 04.07.2015 roku, z gniazda na słupie 110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kV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, obrączkujący: Peter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Reusse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1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Informacja: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Dr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. Danel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Schmidt-Rothmund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44035" name="Picture 3" descr="C:\Users\Karolcia&amp;Misiek\Desktop\Moje dokumenty\rybołów - strategia\rybołów - dokumenty\Dokumentacja Fotograficzna\Nadl. Lubniewice\2018 r\l-ctwo Lubiąż (jez. jarnatowskie)\ph lubniewice_2017_rok\DSC_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572000" cy="3036408"/>
          </a:xfrm>
          <a:prstGeom prst="rect">
            <a:avLst/>
          </a:prstGeom>
          <a:noFill/>
        </p:spPr>
      </p:pic>
      <p:sp>
        <p:nvSpPr>
          <p:cNvPr id="8" name="Tytuł 1"/>
          <p:cNvSpPr txBox="1">
            <a:spLocks/>
          </p:cNvSpPr>
          <p:nvPr/>
        </p:nvSpPr>
        <p:spPr bwMode="auto">
          <a:xfrm>
            <a:off x="5868144" y="3717032"/>
            <a:ext cx="32758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AN21 / Niemcy, Saksonia, ptak zaobrączkowany 28.06.2015 roku, z gniazda na słupie nieczynnej trakcji, obrączkujący: Peter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Reusse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Informacja: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Dr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. Danel </a:t>
            </a:r>
            <a:r>
              <a:rPr lang="pl-PL" sz="1100" dirty="0" err="1" smtClean="0">
                <a:latin typeface="Calibri" pitchFamily="34" charset="0"/>
                <a:ea typeface="+mj-ea"/>
                <a:cs typeface="+mj-cs"/>
              </a:rPr>
              <a:t>Schmidt-Rothmund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58655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</a:b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>   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Batang" pitchFamily="18" charset="-127"/>
              <a:cs typeface="MV Boli" pitchFamily="2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7719" t="21000" r="30307" b="12501"/>
          <a:stretch>
            <a:fillRect/>
          </a:stretch>
        </p:blipFill>
        <p:spPr bwMode="auto">
          <a:xfrm>
            <a:off x="0" y="-561"/>
            <a:ext cx="9529789" cy="685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 flipH="1">
            <a:off x="5004048" y="2204864"/>
            <a:ext cx="504056" cy="1872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aśnienie prostokątne zaokrąglone 6"/>
          <p:cNvSpPr/>
          <p:nvPr/>
        </p:nvSpPr>
        <p:spPr>
          <a:xfrm>
            <a:off x="6300192" y="2924944"/>
            <a:ext cx="1080120" cy="576064"/>
          </a:xfrm>
          <a:prstGeom prst="wedgeRoundRectCallout">
            <a:avLst>
              <a:gd name="adj1" fmla="val -51689"/>
              <a:gd name="adj2" fmla="val 17996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150 km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58655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2000" dirty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/>
            </a:r>
            <a:b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</a:b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>   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Batang" pitchFamily="18" charset="-127"/>
              <a:cs typeface="MV Boli" pitchFamily="2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17719" t="21000" r="30307" b="12501"/>
          <a:stretch>
            <a:fillRect/>
          </a:stretch>
        </p:blipFill>
        <p:spPr bwMode="auto">
          <a:xfrm>
            <a:off x="0" y="-561"/>
            <a:ext cx="9529789" cy="685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a 7"/>
          <p:cNvSpPr/>
          <p:nvPr/>
        </p:nvSpPr>
        <p:spPr>
          <a:xfrm>
            <a:off x="5004048" y="314096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5796136" y="148478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5364088" y="213285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7236296" y="220486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6876256" y="7647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Karolcia&amp;Misiek\Desktop\image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7236296" cy="4825705"/>
          </a:xfrm>
          <a:prstGeom prst="rect">
            <a:avLst/>
          </a:prstGeom>
          <a:noFill/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792088"/>
          </a:xfrm>
        </p:spPr>
        <p:txBody>
          <a:bodyPr/>
          <a:lstStyle/>
          <a:p>
            <a:pPr algn="l"/>
            <a:r>
              <a:rPr lang="pl-PL" sz="2400" dirty="0" smtClean="0">
                <a:latin typeface="Calibri" pitchFamily="34" charset="0"/>
              </a:rPr>
              <a:t>Wielkopolska (okolice Gniezna) – wrzesień 2017 rok </a:t>
            </a:r>
            <a:r>
              <a:rPr lang="pl-PL" sz="2400" dirty="0" smtClean="0">
                <a:latin typeface="Calibri" pitchFamily="34" charset="0"/>
              </a:rPr>
              <a:t>   </a:t>
            </a:r>
            <a:endParaRPr lang="pl-PL" sz="2400" dirty="0"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1979712" y="5517232"/>
            <a:ext cx="34563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noProof="0" dirty="0" smtClean="0">
                <a:latin typeface="Calibri" pitchFamily="34" charset="0"/>
                <a:ea typeface="+mj-ea"/>
                <a:cs typeface="+mj-cs"/>
              </a:rPr>
              <a:t>Fot. Lech </a:t>
            </a:r>
            <a:r>
              <a:rPr lang="pl-PL" sz="1100" noProof="0" dirty="0" err="1" smtClean="0">
                <a:latin typeface="Calibri" pitchFamily="34" charset="0"/>
                <a:ea typeface="+mj-ea"/>
                <a:cs typeface="+mj-cs"/>
              </a:rPr>
              <a:t>Siejkowski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94cbc3ef8108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501008"/>
            <a:ext cx="482716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683568" y="836712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Czynniki odpowiedzialne </a:t>
            </a:r>
            <a:br>
              <a:rPr lang="pl-PL" sz="40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sz="40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za zanik rybołowa </a:t>
            </a:r>
            <a:br>
              <a:rPr lang="pl-PL" sz="40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sz="40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w województwie lubuskim </a:t>
            </a:r>
            <a:endParaRPr lang="pl-PL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92488"/>
          </a:xfrm>
        </p:spPr>
        <p:txBody>
          <a:bodyPr/>
          <a:lstStyle/>
          <a:p>
            <a:pPr>
              <a:buNone/>
            </a:pPr>
            <a:r>
              <a:rPr lang="pl-PL" sz="1800" dirty="0" smtClean="0"/>
              <a:t>(1) utrata żerowisk: </a:t>
            </a:r>
          </a:p>
          <a:p>
            <a:pPr>
              <a:buNone/>
            </a:pPr>
            <a:r>
              <a:rPr lang="pl-PL" sz="1800" dirty="0" smtClean="0"/>
              <a:t>     (A) zabudowa jezior infrastrukturą rekreacyjną oraz presja turystyczna </a:t>
            </a:r>
            <a:br>
              <a:rPr lang="pl-PL" sz="1800" dirty="0" smtClean="0"/>
            </a:br>
            <a:r>
              <a:rPr lang="pl-PL" sz="1800" dirty="0" smtClean="0"/>
              <a:t>na lądzie i wodzie (wędkarstwo, sporty motorowodne, żeglarstwo), </a:t>
            </a:r>
          </a:p>
          <a:p>
            <a:pPr>
              <a:buNone/>
            </a:pPr>
            <a:r>
              <a:rPr lang="pl-PL" sz="1800" dirty="0" smtClean="0"/>
              <a:t>     (B) pogorszenie jakości żerowisk (deficyt odpowiednich </a:t>
            </a:r>
            <a:r>
              <a:rPr lang="pl-PL" sz="1800" u="sng" dirty="0" smtClean="0"/>
              <a:t>pod względem preferencji pokarmowej</a:t>
            </a:r>
            <a:r>
              <a:rPr lang="pl-PL" sz="1800" dirty="0" smtClean="0"/>
              <a:t> rybołowa ofiar w jeziorach), </a:t>
            </a: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800" dirty="0" smtClean="0"/>
              <a:t>(2) śmiertelność na skutek nielegalnego odstrzału,</a:t>
            </a: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800" dirty="0" smtClean="0"/>
              <a:t>(3) brak dogodnych drzew do gniazdowania </a:t>
            </a:r>
            <a:r>
              <a:rPr lang="pl-PL" sz="1600" dirty="0" smtClean="0"/>
              <a:t>(wiek, pokrój korony, odległość </a:t>
            </a:r>
            <a:br>
              <a:rPr lang="pl-PL" sz="1600" dirty="0" smtClean="0"/>
            </a:br>
            <a:r>
              <a:rPr lang="pl-PL" sz="1600" dirty="0" smtClean="0"/>
              <a:t>od żerowisk) - </a:t>
            </a:r>
            <a:r>
              <a:rPr lang="pl-PL" sz="1600" u="sng" dirty="0" smtClean="0"/>
              <a:t>w lubuskim zagrożenie o mniejszym znaczeniu</a:t>
            </a:r>
            <a:r>
              <a:rPr lang="pl-PL" sz="1600" dirty="0" smtClean="0"/>
              <a:t>.</a:t>
            </a: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800" dirty="0" smtClean="0"/>
              <a:t>   </a:t>
            </a:r>
          </a:p>
          <a:p>
            <a:pPr>
              <a:buNone/>
            </a:pPr>
            <a:endParaRPr lang="pl-PL" sz="1800" dirty="0" smtClean="0"/>
          </a:p>
          <a:p>
            <a:pPr>
              <a:buNone/>
            </a:pPr>
            <a:endParaRPr lang="pl-PL" sz="1800" dirty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323528" y="404664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V Boli" pitchFamily="2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Zagrożenia </a:t>
            </a:r>
            <a:r>
              <a:rPr lang="pl-PL" sz="36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na lęgowiskach 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467544" y="4869160"/>
            <a:ext cx="814528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251520" y="4293096"/>
            <a:ext cx="83613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V Boli" pitchFamily="2" charset="0"/>
                <a:ea typeface="Batang" pitchFamily="18" charset="-127"/>
                <a:cs typeface="MV Boli" pitchFamily="2" charset="0"/>
              </a:rPr>
              <a:t>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0" y="5085184"/>
            <a:ext cx="83164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Clr>
                <a:srgbClr val="57AB27"/>
              </a:buClr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  <a:r>
              <a:rPr lang="pl-PL" sz="2400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     </a:t>
            </a:r>
            <a:r>
              <a:rPr lang="pl-PL" dirty="0" smtClean="0">
                <a:latin typeface="+mj-lt"/>
                <a:ea typeface="Batang" pitchFamily="18" charset="-127"/>
                <a:cs typeface="MV Boli" pitchFamily="2" charset="0"/>
              </a:rPr>
              <a:t>(4) straty w lęgach, na skutek presji drapieżników </a:t>
            </a:r>
            <a:br>
              <a:rPr lang="pl-PL" dirty="0" smtClean="0">
                <a:latin typeface="+mj-lt"/>
                <a:ea typeface="Batang" pitchFamily="18" charset="-127"/>
                <a:cs typeface="MV Boli" pitchFamily="2" charset="0"/>
              </a:rPr>
            </a:br>
            <a:r>
              <a:rPr lang="pl-PL" dirty="0" smtClean="0">
                <a:latin typeface="+mj-lt"/>
                <a:ea typeface="Batang" pitchFamily="18" charset="-127"/>
                <a:cs typeface="MV Boli" pitchFamily="2" charset="0"/>
              </a:rPr>
              <a:t>       (kuna, </a:t>
            </a:r>
            <a:r>
              <a:rPr lang="pl-PL" dirty="0" smtClean="0">
                <a:latin typeface="+mj-lt"/>
                <a:ea typeface="Batang" pitchFamily="18" charset="-127"/>
                <a:cs typeface="MV Boli" pitchFamily="2" charset="0"/>
              </a:rPr>
              <a:t>kruk, </a:t>
            </a:r>
            <a:r>
              <a:rPr lang="pl-PL" dirty="0" smtClean="0">
                <a:latin typeface="+mj-lt"/>
                <a:ea typeface="Batang" pitchFamily="18" charset="-127"/>
                <a:cs typeface="MV Boli" pitchFamily="2" charset="0"/>
              </a:rPr>
              <a:t>puchacz) – </a:t>
            </a:r>
            <a:r>
              <a:rPr lang="pl-PL" sz="1400" dirty="0" smtClean="0">
                <a:latin typeface="+mj-lt"/>
                <a:ea typeface="Batang" pitchFamily="18" charset="-127"/>
                <a:cs typeface="MV Boli" pitchFamily="2" charset="0"/>
              </a:rPr>
              <a:t>szczególne</a:t>
            </a:r>
            <a:r>
              <a:rPr lang="pl-PL" dirty="0" smtClean="0">
                <a:latin typeface="+mj-lt"/>
                <a:ea typeface="Batang" pitchFamily="18" charset="-127"/>
                <a:cs typeface="MV Boli" pitchFamily="2" charset="0"/>
              </a:rPr>
              <a:t> </a:t>
            </a:r>
            <a:r>
              <a:rPr lang="pl-PL" sz="1400" dirty="0" smtClean="0">
                <a:latin typeface="+mj-lt"/>
                <a:ea typeface="Batang" pitchFamily="18" charset="-127"/>
                <a:cs typeface="MV Boli" pitchFamily="2" charset="0"/>
              </a:rPr>
              <a:t>znaczenie dla małej populacji. </a:t>
            </a:r>
            <a:r>
              <a:rPr lang="pl-PL" sz="1400" dirty="0" smtClean="0">
                <a:latin typeface="+mj-lt"/>
              </a:rPr>
              <a:t> 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323528" y="1124744"/>
            <a:ext cx="77768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V Boli" pitchFamily="2" charset="0"/>
                <a:ea typeface="Batang" pitchFamily="18" charset="-127"/>
                <a:cs typeface="MV Boli" pitchFamily="2" charset="0"/>
              </a:rPr>
              <a:t> 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Zagrożenia </a:t>
            </a:r>
            <a:r>
              <a:rPr lang="pl-PL" sz="3600" b="1" noProof="0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poza</a:t>
            </a:r>
            <a:r>
              <a:rPr lang="pl-PL" sz="36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 lęgowiskami 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467544" y="2348880"/>
            <a:ext cx="78488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57AB27"/>
              </a:buClr>
            </a:pP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  <a:r>
              <a:rPr lang="pl-PL" sz="2400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     </a:t>
            </a:r>
            <a:r>
              <a:rPr kumimoji="0" lang="pl-PL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Śmiertelność ptaków </a:t>
            </a:r>
            <a:r>
              <a:rPr lang="pl-PL" sz="2400" dirty="0" smtClean="0">
                <a:latin typeface="Calibri" pitchFamily="34" charset="0"/>
              </a:rPr>
              <a:t>związana z sezonową migracją </a:t>
            </a:r>
            <a:br>
              <a:rPr lang="pl-PL" sz="2400" dirty="0" smtClean="0">
                <a:latin typeface="Calibri" pitchFamily="34" charset="0"/>
              </a:rPr>
            </a:br>
            <a:r>
              <a:rPr lang="pl-PL" sz="2400" dirty="0" smtClean="0">
                <a:latin typeface="Calibri" pitchFamily="34" charset="0"/>
              </a:rPr>
              <a:t>oraz zimowaniem na obszarze Afryki 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pic>
        <p:nvPicPr>
          <p:cNvPr id="18433" name="Picture 1" descr="C:\Users\Karolcia&amp;Misiek\Downloads\via-Google-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8611" y="3645024"/>
            <a:ext cx="4685757" cy="226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idx="1"/>
          </p:nvPr>
        </p:nvSpPr>
        <p:spPr>
          <a:xfrm>
            <a:off x="323528" y="836712"/>
            <a:ext cx="8136904" cy="528945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Batang" pitchFamily="18" charset="-127"/>
                <a:cs typeface="MV Boli" pitchFamily="2" charset="0"/>
              </a:rPr>
              <a:t> </a:t>
            </a:r>
            <a:r>
              <a:rPr lang="pl-PL" sz="44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Ochrona rybołowa </a:t>
            </a:r>
            <a:br>
              <a:rPr lang="pl-PL" sz="44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sz="44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w województwie </a:t>
            </a:r>
            <a:br>
              <a:rPr lang="pl-PL" sz="44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</a:br>
            <a:r>
              <a:rPr lang="pl-PL" sz="44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lubuskim</a:t>
            </a:r>
          </a:p>
          <a:p>
            <a:pPr algn="ctr">
              <a:buNone/>
            </a:pPr>
            <a:r>
              <a:rPr lang="pl-PL" sz="28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 </a:t>
            </a:r>
          </a:p>
          <a:p>
            <a:pPr algn="ctr">
              <a:buNone/>
            </a:pPr>
            <a:r>
              <a:rPr lang="pl-PL" sz="4400" b="1" dirty="0" smtClean="0">
                <a:latin typeface="Calibri" pitchFamily="34" charset="0"/>
                <a:ea typeface="Batang" pitchFamily="18" charset="-127"/>
                <a:cs typeface="MV Boli" pitchFamily="2" charset="0"/>
              </a:rPr>
              <a:t>   </a:t>
            </a:r>
            <a:endParaRPr lang="pl-PL" sz="4400" b="1" dirty="0">
              <a:latin typeface="Calibri" pitchFamily="34" charset="0"/>
              <a:ea typeface="Batang" pitchFamily="18" charset="-127"/>
              <a:cs typeface="MV Boli" pitchFamily="2" charset="0"/>
            </a:endParaRPr>
          </a:p>
        </p:txBody>
      </p:sp>
      <p:pic>
        <p:nvPicPr>
          <p:cNvPr id="3" name="Picture 8" descr="94cbc3ef8108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56992"/>
            <a:ext cx="482716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3200" dirty="0" smtClean="0">
                <a:latin typeface="Calibri" pitchFamily="34" charset="0"/>
              </a:rPr>
              <a:t>Podstawowe informacje o regionie  </a:t>
            </a:r>
            <a:endParaRPr lang="pl-PL" sz="3200" dirty="0">
              <a:latin typeface="Calibri" pitchFamily="34" charset="0"/>
            </a:endParaRPr>
          </a:p>
        </p:txBody>
      </p:sp>
      <p:pic>
        <p:nvPicPr>
          <p:cNvPr id="1027" name="Picture 3" descr="C:\Users\Karolcia&amp;Misiek\Desktop\12-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4324244" cy="4073252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609600" y="1268760"/>
            <a:ext cx="389039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buFont typeface="Arial" pitchFamily="34" charset="0"/>
              <a:buChar char="•"/>
              <a:defRPr/>
            </a:pP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Powierzchnia </a:t>
            </a:r>
            <a:r>
              <a:rPr lang="pl-PL" sz="2000" dirty="0" smtClean="0">
                <a:latin typeface="Calibri" pitchFamily="34" charset="0"/>
              </a:rPr>
              <a:t>13 987,93 </a:t>
            </a:r>
            <a:r>
              <a:rPr lang="pl-PL" sz="2000" dirty="0" err="1" smtClean="0">
                <a:latin typeface="Calibri" pitchFamily="34" charset="0"/>
              </a:rPr>
              <a:t>km²</a:t>
            </a:r>
            <a:endParaRPr lang="pl-PL" sz="20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pl-PL" sz="16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Lesistość 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na poziomie około 50%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pl-PL" sz="16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Prawie 600 jezior i stawów </a:t>
            </a:r>
            <a:br>
              <a:rPr lang="pl-PL" sz="2000" dirty="0" smtClean="0">
                <a:latin typeface="Calibri" pitchFamily="34" charset="0"/>
                <a:ea typeface="+mj-ea"/>
                <a:cs typeface="+mj-cs"/>
              </a:rPr>
            </a:b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 (9% powierzchni województwa)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16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Jeden z najniższych wskaźników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  zaludnienia w kraju (73 os./km</a:t>
            </a:r>
            <a:r>
              <a:rPr lang="pl-PL" sz="2000" baseline="30000" dirty="0" smtClean="0">
                <a:latin typeface="Calibri" pitchFamily="34" charset="0"/>
                <a:ea typeface="+mj-ea"/>
                <a:cs typeface="+mj-cs"/>
              </a:rPr>
              <a:t>2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) 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4644008" y="2708920"/>
            <a:ext cx="100811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/>
          <a:lstStyle/>
          <a:p>
            <a:pPr algn="l"/>
            <a:r>
              <a:rPr lang="pl-PL" sz="2800" b="1" dirty="0" smtClean="0">
                <a:latin typeface="Calibri" pitchFamily="34" charset="0"/>
              </a:rPr>
              <a:t>Administracja Lasów Państwowych </a:t>
            </a:r>
            <a:br>
              <a:rPr lang="pl-PL" sz="2800" b="1" dirty="0" smtClean="0">
                <a:latin typeface="Calibri" pitchFamily="34" charset="0"/>
              </a:rPr>
            </a:br>
            <a:r>
              <a:rPr lang="pl-PL" sz="2800" b="1" dirty="0" smtClean="0">
                <a:latin typeface="Calibri" pitchFamily="34" charset="0"/>
              </a:rPr>
              <a:t>ochrona zasobów starych drzewostanów     </a:t>
            </a:r>
            <a:endParaRPr lang="pl-PL" sz="2800" b="1" dirty="0">
              <a:latin typeface="Calibri" pitchFamily="34" charset="0"/>
            </a:endParaRPr>
          </a:p>
        </p:txBody>
      </p:sp>
      <p:pic>
        <p:nvPicPr>
          <p:cNvPr id="45059" name="Picture 3" descr="C:\Users\Karolcia&amp;Misiek\Desktop\IMG_3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7"/>
            <a:ext cx="4464037" cy="2976341"/>
          </a:xfrm>
          <a:prstGeom prst="rect">
            <a:avLst/>
          </a:prstGeom>
          <a:noFill/>
        </p:spPr>
      </p:pic>
      <p:pic>
        <p:nvPicPr>
          <p:cNvPr id="45060" name="Picture 4" descr="C:\Users\Karolcia&amp;Misiek\Desktop\Moje dokumenty\rybołów - strategia\rybołów - dokumenty\Dokumentacja Fotograficzna\ph_siedlisko\nadl.lip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03046"/>
            <a:ext cx="3531881" cy="2645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420888"/>
            <a:ext cx="6984776" cy="3888432"/>
          </a:xfrm>
        </p:spPr>
        <p:txBody>
          <a:bodyPr/>
          <a:lstStyle/>
          <a:p>
            <a:pPr algn="ctr">
              <a:buNone/>
            </a:pPr>
            <a:r>
              <a:rPr lang="pl-PL" sz="2400" dirty="0" smtClean="0"/>
              <a:t>    W województwie lubuskim funkcjonuje </a:t>
            </a:r>
            <a:br>
              <a:rPr lang="pl-PL" sz="2400" dirty="0" smtClean="0"/>
            </a:br>
            <a:r>
              <a:rPr lang="pl-PL" sz="2400" b="1" dirty="0" smtClean="0"/>
              <a:t>8 stref ochronnych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1400" dirty="0" smtClean="0"/>
              <a:t>(stan na 2018 rok) </a:t>
            </a:r>
          </a:p>
          <a:p>
            <a:pPr algn="ctr">
              <a:buNone/>
            </a:pPr>
            <a:endParaRPr lang="pl-PL" sz="1600" dirty="0" smtClean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91264" cy="3168352"/>
          </a:xfrm>
        </p:spPr>
        <p:txBody>
          <a:bodyPr/>
          <a:lstStyle/>
          <a:p>
            <a:r>
              <a:rPr lang="pl-PL" sz="3200" b="1" dirty="0" smtClean="0">
                <a:latin typeface="Calibri" pitchFamily="34" charset="0"/>
              </a:rPr>
              <a:t>Ochrona miejsc rozrodu rybołowa  </a:t>
            </a:r>
            <a:br>
              <a:rPr lang="pl-PL" sz="3200" b="1" dirty="0" smtClean="0">
                <a:latin typeface="Calibri" pitchFamily="34" charset="0"/>
              </a:rPr>
            </a:br>
            <a:r>
              <a:rPr lang="pl-PL" sz="3200" dirty="0" smtClean="0">
                <a:latin typeface="Calibri" pitchFamily="34" charset="0"/>
              </a:rPr>
              <a:t>(strefy ochronne)    </a:t>
            </a:r>
            <a:endParaRPr lang="pl-PL" sz="3200" dirty="0">
              <a:latin typeface="Calibri" pitchFamily="34" charset="0"/>
            </a:endParaRPr>
          </a:p>
        </p:txBody>
      </p:sp>
      <p:pic>
        <p:nvPicPr>
          <p:cNvPr id="22529" name="Picture 1" descr="C:\Users\Karolcia&amp;Misiek\Desktop\met_ry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789040"/>
            <a:ext cx="3816424" cy="252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5818658"/>
          </a:xfrm>
        </p:spPr>
        <p:txBody>
          <a:bodyPr/>
          <a:lstStyle/>
          <a:p>
            <a:r>
              <a:rPr lang="pl-PL" sz="4000" b="1" dirty="0" smtClean="0">
                <a:latin typeface="Calibri" pitchFamily="34" charset="0"/>
              </a:rPr>
              <a:t>Budowa sztucznych platform </a:t>
            </a:r>
            <a:br>
              <a:rPr lang="pl-PL" sz="4000" b="1" dirty="0" smtClean="0">
                <a:latin typeface="Calibri" pitchFamily="34" charset="0"/>
              </a:rPr>
            </a:br>
            <a:r>
              <a:rPr lang="pl-PL" sz="4000" b="1" dirty="0" smtClean="0">
                <a:latin typeface="Calibri" pitchFamily="34" charset="0"/>
              </a:rPr>
              <a:t>lęgowych na drzewach  </a:t>
            </a:r>
            <a:r>
              <a:rPr lang="pl-PL" sz="3200" b="1" dirty="0" smtClean="0">
                <a:latin typeface="Calibri" pitchFamily="34" charset="0"/>
              </a:rPr>
              <a:t/>
            </a:r>
            <a:br>
              <a:rPr lang="pl-PL" sz="3200" b="1" dirty="0" smtClean="0">
                <a:latin typeface="Calibri" pitchFamily="34" charset="0"/>
              </a:rPr>
            </a:br>
            <a:r>
              <a:rPr lang="pl-PL" sz="3200" b="1" dirty="0" smtClean="0">
                <a:latin typeface="Calibri" pitchFamily="34" charset="0"/>
              </a:rPr>
              <a:t>  </a:t>
            </a:r>
            <a:br>
              <a:rPr lang="pl-PL" sz="32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Działanie realizowane w latach 2011-2017</a:t>
            </a:r>
            <a:endParaRPr lang="pl-PL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35905370"/>
              </p:ext>
            </p:extLst>
          </p:nvPr>
        </p:nvGraphicFramePr>
        <p:xfrm>
          <a:off x="467545" y="1772812"/>
          <a:ext cx="7200798" cy="3816427"/>
        </p:xfrm>
        <a:graphic>
          <a:graphicData uri="http://schemas.openxmlformats.org/drawingml/2006/table">
            <a:tbl>
              <a:tblPr/>
              <a:tblGrid>
                <a:gridCol w="1507145"/>
                <a:gridCol w="1063082"/>
                <a:gridCol w="1063082"/>
                <a:gridCol w="1063082"/>
                <a:gridCol w="2504407"/>
              </a:tblGrid>
              <a:tr h="39495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Rok budowy platform gniazdowych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Gatunek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Liczba </a:t>
                      </a: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nadleśnictw </a:t>
                      </a: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na których powstały platformy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8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Rybołów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Puchacz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Bielik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2011 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0" dirty="0" smtClean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jednostek, w tym:</a:t>
                      </a:r>
                      <a:b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14 z RDLP Szczecin </a:t>
                      </a: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z </a:t>
                      </a: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RDLP Zielona Góra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2012 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2013 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2014 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2015 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2016 r.</a:t>
                      </a: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2017 r.</a:t>
                      </a: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 smtClean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-</a:t>
                      </a:r>
                      <a:endParaRPr lang="pl-PL" sz="1800" b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4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suma: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pl-PL" sz="1800" b="1" dirty="0"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800200"/>
          </a:xfrm>
        </p:spPr>
        <p:txBody>
          <a:bodyPr/>
          <a:lstStyle/>
          <a:p>
            <a:pPr algn="l"/>
            <a:r>
              <a:rPr lang="pl-PL" sz="3200" b="1" dirty="0" smtClean="0">
                <a:latin typeface="Calibri" pitchFamily="34" charset="0"/>
              </a:rPr>
              <a:t>Platformy lęgowe na drzewach    </a:t>
            </a:r>
            <a:endParaRPr lang="pl-PL" sz="3200" b="1" dirty="0"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323528" y="5229200"/>
            <a:ext cx="83800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Źródło danych: RDOŚ w Gorzowie Wielkopolskim 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Karolcia&amp;Misiek\Desktop\Moje dokumenty\rybołów - strategia\rybołów - dokumenty\Dokumentacja Fotograficzna\Nadl. Międzyrzecz\Nadl. Międzyrzecz_2016\chycina 16b\DSC_6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2312" cy="6858000"/>
          </a:xfrm>
          <a:prstGeom prst="rect">
            <a:avLst/>
          </a:prstGeom>
          <a:noFill/>
        </p:spPr>
      </p:pic>
      <p:pic>
        <p:nvPicPr>
          <p:cNvPr id="65539" name="Picture 3" descr="C:\Users\Karolcia&amp;Misiek\Desktop\DSC_6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-1"/>
            <a:ext cx="4644008" cy="6966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Karolcia&amp;Misiek\Desktop\Lubikowo - 23.08.2017\DSC_8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2313" y="-315416"/>
            <a:ext cx="10830519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Karolcia&amp;Misiek\Desktop\Moje dokumenty\rybołów - strategia\rybołów - dokumenty\Dokumentacja Fotograficzna\Nadl. Trzciel\2018 r\l-ctwo. Pszczew (jez. białe)\18.04.2018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90134"/>
            <a:ext cx="7848872" cy="5232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rolcia&amp;Misiek\Desktop\Moje dokumenty\rybołów - strategia\LIFEPandionPL\Fotopułapka - zdjęcia - 2018 rok\Nadl. Międzychód.lubikowo.26.03.2018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141422" cy="3424844"/>
          </a:xfrm>
          <a:prstGeom prst="rect">
            <a:avLst/>
          </a:prstGeom>
          <a:noFill/>
        </p:spPr>
      </p:pic>
      <p:pic>
        <p:nvPicPr>
          <p:cNvPr id="45058" name="Picture 2" descr="C:\Users\Karolcia&amp;Misiek\Desktop\Moje dokumenty\rybołów - strategia\rybołów - dokumenty\Dokumentacja Fotograficzna\Nadl. Międzychód\2018 rok\leśn. lubikowo\30.03.2018\2.JPG"/>
          <p:cNvPicPr>
            <a:picLocks noChangeAspect="1" noChangeArrowheads="1"/>
          </p:cNvPicPr>
          <p:nvPr/>
        </p:nvPicPr>
        <p:blipFill>
          <a:blip r:embed="rId3" cstate="print"/>
          <a:srcRect l="7548" t="12030" r="22006" b="8717"/>
          <a:stretch>
            <a:fillRect/>
          </a:stretch>
        </p:blipFill>
        <p:spPr bwMode="auto">
          <a:xfrm>
            <a:off x="3827916" y="2060848"/>
            <a:ext cx="6396203" cy="4797152"/>
          </a:xfrm>
          <a:prstGeom prst="rect">
            <a:avLst/>
          </a:prstGeom>
          <a:noFill/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79512" y="3573016"/>
            <a:ext cx="3322712" cy="1224136"/>
          </a:xfrm>
        </p:spPr>
        <p:txBody>
          <a:bodyPr/>
          <a:lstStyle/>
          <a:p>
            <a:pPr algn="l"/>
            <a:r>
              <a:rPr lang="pl-PL" sz="2000" dirty="0" smtClean="0">
                <a:latin typeface="Calibri" pitchFamily="34" charset="0"/>
              </a:rPr>
              <a:t>Monitoring  przy pomocy </a:t>
            </a:r>
            <a:r>
              <a:rPr lang="pl-PL" sz="2000" dirty="0" err="1" smtClean="0">
                <a:latin typeface="Calibri" pitchFamily="34" charset="0"/>
              </a:rPr>
              <a:t>fotopułapek</a:t>
            </a:r>
            <a:r>
              <a:rPr lang="pl-PL" sz="2000" dirty="0" smtClean="0">
                <a:latin typeface="Calibri" pitchFamily="34" charset="0"/>
              </a:rPr>
              <a:t> – marzec 2018 r</a:t>
            </a:r>
            <a:r>
              <a:rPr lang="pl-PL" sz="2000" dirty="0" smtClean="0">
                <a:latin typeface="Calibri" pitchFamily="34" charset="0"/>
              </a:rPr>
              <a:t>.</a:t>
            </a:r>
            <a:r>
              <a:rPr lang="pl-PL" sz="2000" dirty="0" smtClean="0">
                <a:latin typeface="Calibri" pitchFamily="34" charset="0"/>
              </a:rPr>
              <a:t> </a:t>
            </a:r>
            <a:r>
              <a:rPr lang="pl-PL" sz="2000" dirty="0" smtClean="0">
                <a:latin typeface="Calibri" pitchFamily="34" charset="0"/>
              </a:rPr>
              <a:t>    </a:t>
            </a:r>
            <a:endParaRPr lang="pl-PL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Karolcia&amp;Misiek\Desktop\Moje dokumenty\rybołów - strategia\LIFEPandionPL\Fotopułapka - zdjęcia - 2018 rok\Nadl. Międzychód- fotopułapka - 2018 rok\25.04...JPG"/>
          <p:cNvPicPr>
            <a:picLocks noChangeAspect="1" noChangeArrowheads="1"/>
          </p:cNvPicPr>
          <p:nvPr/>
        </p:nvPicPr>
        <p:blipFill>
          <a:blip r:embed="rId2" cstate="print"/>
          <a:srcRect b="4326"/>
          <a:stretch>
            <a:fillRect/>
          </a:stretch>
        </p:blipFill>
        <p:spPr bwMode="auto">
          <a:xfrm>
            <a:off x="4427984" y="404664"/>
            <a:ext cx="4716520" cy="3384376"/>
          </a:xfrm>
          <a:prstGeom prst="rect">
            <a:avLst/>
          </a:prstGeom>
          <a:noFill/>
        </p:spPr>
      </p:pic>
      <p:pic>
        <p:nvPicPr>
          <p:cNvPr id="5124" name="Picture 4" descr="C:\Users\Karolcia&amp;Misiek\Desktop\Moje dokumenty\rybołów - strategia\LIFEPandionPL\Fotopułapka - zdjęcia - 2018 rok\Nadl. Międzychód- fotopułapka - 2018 rok\kuna - 17.05.2018.JPG"/>
          <p:cNvPicPr>
            <a:picLocks noChangeAspect="1" noChangeArrowheads="1"/>
          </p:cNvPicPr>
          <p:nvPr/>
        </p:nvPicPr>
        <p:blipFill>
          <a:blip r:embed="rId3" cstate="print"/>
          <a:srcRect b="4326"/>
          <a:stretch>
            <a:fillRect/>
          </a:stretch>
        </p:blipFill>
        <p:spPr bwMode="auto">
          <a:xfrm>
            <a:off x="3275856" y="3933056"/>
            <a:ext cx="2972380" cy="2132856"/>
          </a:xfrm>
          <a:prstGeom prst="rect">
            <a:avLst/>
          </a:prstGeom>
          <a:noFill/>
        </p:spPr>
      </p:pic>
      <p:pic>
        <p:nvPicPr>
          <p:cNvPr id="46082" name="Picture 2" descr="C:\Users\Karolcia&amp;Misiek\Desktop\Moje dokumenty\rybołów - strategia\LIFEPandionPL\Fotopułapka - zdjęcia - 2018 rok\Nadl. Międzychód- fotopułapka - 2018 rok\Lubikowo - fotopułapka - rybołów.2018.rok\SYCW0534.JPG"/>
          <p:cNvPicPr>
            <a:picLocks noChangeAspect="1" noChangeArrowheads="1"/>
          </p:cNvPicPr>
          <p:nvPr/>
        </p:nvPicPr>
        <p:blipFill>
          <a:blip r:embed="rId4" cstate="print"/>
          <a:srcRect b="3801"/>
          <a:stretch>
            <a:fillRect/>
          </a:stretch>
        </p:blipFill>
        <p:spPr bwMode="auto">
          <a:xfrm>
            <a:off x="-324544" y="404664"/>
            <a:ext cx="4680520" cy="3376972"/>
          </a:xfrm>
          <a:prstGeom prst="rect">
            <a:avLst/>
          </a:prstGeom>
          <a:noFill/>
        </p:spPr>
      </p:pic>
      <p:pic>
        <p:nvPicPr>
          <p:cNvPr id="16385" name="Picture 1" descr="C:\Users\Karolcia&amp;Misiek\Desktop\Moje dokumenty\rybołów - strategia\LIFEPandionPL\Fotopułapka - zdjęcia - 2018 rok\Nadl. Międzychód- fotopułapka - 2018 rok\SYCW0540.JPG"/>
          <p:cNvPicPr>
            <a:picLocks noChangeAspect="1" noChangeArrowheads="1"/>
          </p:cNvPicPr>
          <p:nvPr/>
        </p:nvPicPr>
        <p:blipFill>
          <a:blip r:embed="rId5" cstate="print"/>
          <a:srcRect b="4326"/>
          <a:stretch>
            <a:fillRect/>
          </a:stretch>
        </p:blipFill>
        <p:spPr bwMode="auto">
          <a:xfrm>
            <a:off x="6372200" y="3933056"/>
            <a:ext cx="2980552" cy="2138717"/>
          </a:xfrm>
          <a:prstGeom prst="rect">
            <a:avLst/>
          </a:prstGeom>
          <a:noFill/>
        </p:spPr>
      </p:pic>
      <p:pic>
        <p:nvPicPr>
          <p:cNvPr id="16386" name="Picture 2" descr="C:\Users\Karolcia&amp;Misiek\Desktop\Moje dokumenty\rybołów - strategia\LIFEPandionPL\Fotopułapka - zdjęcia - 2018 rok\Nadl. Międzychód- fotopułapka - 2018 rok\Lubikowo.2018 - fotopułpka\SYCW0585.JPG"/>
          <p:cNvPicPr>
            <a:picLocks noChangeAspect="1" noChangeArrowheads="1"/>
          </p:cNvPicPr>
          <p:nvPr/>
        </p:nvPicPr>
        <p:blipFill>
          <a:blip r:embed="rId6" cstate="print"/>
          <a:srcRect l="11413" t="23387" r="7684" b="3801"/>
          <a:stretch>
            <a:fillRect/>
          </a:stretch>
        </p:blipFill>
        <p:spPr bwMode="auto">
          <a:xfrm>
            <a:off x="0" y="3933056"/>
            <a:ext cx="3159786" cy="2132856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1547664" y="6093296"/>
            <a:ext cx="744393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lang="pl-PL" sz="1000" dirty="0" smtClean="0">
                <a:latin typeface="Calibri" pitchFamily="34" charset="0"/>
                <a:ea typeface="+mj-ea"/>
                <a:cs typeface="+mj-cs"/>
              </a:rPr>
              <a:t>Źródło danych: DGLP &amp; KOO, Projekt  LIFE15NAT/PL/000819 </a:t>
            </a:r>
            <a:r>
              <a:rPr kumimoji="0" lang="pl-P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hlinkClick r:id="rId2" action="ppaction://hlinkfile"/>
              </a:rPr>
              <a:t>samica.02.07.2018 .AVI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>
                <a:hlinkClick r:id="rId3" action="ppaction://hlinkfile"/>
              </a:rPr>
              <a:t>SYCW1747.AVI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>
                <a:hlinkClick r:id="rId4" action="ppaction://hlinkfile"/>
              </a:rPr>
              <a:t>kuna.1.AVI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683568" y="4941168"/>
            <a:ext cx="83080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lang="pl-PL" sz="1200" dirty="0" smtClean="0">
                <a:latin typeface="Calibri" pitchFamily="34" charset="0"/>
                <a:ea typeface="+mj-ea"/>
                <a:cs typeface="+mj-cs"/>
              </a:rPr>
              <a:t>Źródło danych: DGLP &amp; KOO, Projekt  LIFE15NAT/PL/000819 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608513"/>
          </a:xfrm>
        </p:spPr>
        <p:txBody>
          <a:bodyPr/>
          <a:lstStyle/>
          <a:p>
            <a:pPr algn="ctr">
              <a:buNone/>
            </a:pPr>
            <a:r>
              <a:rPr lang="pl-PL" sz="4000" b="1" dirty="0" smtClean="0">
                <a:latin typeface="Calibri" pitchFamily="34" charset="0"/>
              </a:rPr>
              <a:t>Rybołów </a:t>
            </a:r>
            <a:r>
              <a:rPr lang="pl-PL" sz="4000" b="1" dirty="0" smtClean="0">
                <a:latin typeface="Calibri" pitchFamily="34" charset="0"/>
              </a:rPr>
              <a:t>(</a:t>
            </a:r>
            <a:r>
              <a:rPr lang="pl-PL" sz="4000" b="1" dirty="0" err="1" smtClean="0">
                <a:latin typeface="Calibri" pitchFamily="34" charset="0"/>
              </a:rPr>
              <a:t>Osprey</a:t>
            </a:r>
            <a:r>
              <a:rPr lang="pl-PL" sz="4000" b="1" dirty="0" smtClean="0">
                <a:latin typeface="Calibri" pitchFamily="34" charset="0"/>
              </a:rPr>
              <a:t>) </a:t>
            </a:r>
            <a:r>
              <a:rPr lang="pl-PL" b="1" dirty="0" smtClean="0">
                <a:latin typeface="Calibri" pitchFamily="34" charset="0"/>
              </a:rPr>
              <a:t/>
            </a:r>
            <a:br>
              <a:rPr lang="pl-PL" b="1" dirty="0" smtClean="0">
                <a:latin typeface="Calibri" pitchFamily="34" charset="0"/>
              </a:rPr>
            </a:br>
            <a:r>
              <a:rPr lang="pl-PL" dirty="0" smtClean="0">
                <a:latin typeface="Calibri" pitchFamily="34" charset="0"/>
              </a:rPr>
              <a:t/>
            </a:r>
            <a:br>
              <a:rPr lang="pl-PL" dirty="0" smtClean="0">
                <a:latin typeface="Calibri" pitchFamily="34" charset="0"/>
              </a:rPr>
            </a:br>
            <a:r>
              <a:rPr lang="pl-PL" dirty="0" smtClean="0">
                <a:latin typeface="Calibri" pitchFamily="34" charset="0"/>
              </a:rPr>
              <a:t>Sytuacja gatunku w województwie lubuskim </a:t>
            </a:r>
            <a:endParaRPr lang="pl-PL" dirty="0"/>
          </a:p>
        </p:txBody>
      </p:sp>
      <p:pic>
        <p:nvPicPr>
          <p:cNvPr id="7" name="Picture 8" descr="94cbc3ef8108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501008"/>
            <a:ext cx="482716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rolcia&amp;Misiek\Desktop\Moje dokumenty\moje zdjęcia - teren\Kania czarna\Zalew Bledzewski - 2018 rok\2 - 29.06.2018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767077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rolcia&amp;Misiek\Desktop\Moje dokumenty\moje zdjęcia - teren\Kania czarna\Zalew Bledzewski - 2018 rok\2 - 29.06.2018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87160"/>
            <a:ext cx="7704856" cy="5135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5256584"/>
          </a:xfrm>
        </p:spPr>
        <p:txBody>
          <a:bodyPr/>
          <a:lstStyle/>
          <a:p>
            <a:r>
              <a:rPr lang="pl-PL" sz="3600" b="1" dirty="0" smtClean="0">
                <a:latin typeface="Calibri" pitchFamily="34" charset="0"/>
              </a:rPr>
              <a:t>Budowa sztucznych platform lęgowych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na słupach energetycznych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wysokiego napięcia  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/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Działanie uruchomione pod koniec 2015 roku </a:t>
            </a:r>
            <a:br>
              <a:rPr lang="pl-PL" sz="20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obecnie zainstalowano </a:t>
            </a:r>
            <a:r>
              <a:rPr lang="pl-PL" sz="2000" b="1" u="sng" dirty="0" smtClean="0">
                <a:latin typeface="Calibri" pitchFamily="34" charset="0"/>
              </a:rPr>
              <a:t>9 konstrukcji </a:t>
            </a:r>
            <a:r>
              <a:rPr lang="pl-PL" sz="2000" b="1" dirty="0" smtClean="0">
                <a:latin typeface="Calibri" pitchFamily="34" charset="0"/>
              </a:rPr>
              <a:t/>
            </a:r>
            <a:br>
              <a:rPr lang="pl-PL" sz="20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gniazdowych na słupach     </a:t>
            </a:r>
            <a:endParaRPr lang="pl-PL" sz="2000" b="1" dirty="0">
              <a:latin typeface="Calibri" pitchFamily="34" charset="0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 bwMode="auto">
          <a:xfrm>
            <a:off x="395536" y="4005064"/>
            <a:ext cx="8291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u="sng" dirty="0" smtClean="0">
                <a:latin typeface="Calibri" pitchFamily="34" charset="0"/>
                <a:ea typeface="+mj-ea"/>
                <a:cs typeface="+mj-cs"/>
              </a:rPr>
              <a:t>Lubuskie pierwszym regionem w Polsce </a:t>
            </a:r>
            <a:r>
              <a:rPr lang="pl-PL" sz="2400" dirty="0" smtClean="0">
                <a:latin typeface="Calibri" pitchFamily="34" charset="0"/>
                <a:ea typeface="+mj-ea"/>
                <a:cs typeface="+mj-cs"/>
              </a:rPr>
              <a:t>w którym zastosowano metodę stymulacji gniazdowej na czynnych słupach energetycznych </a:t>
            </a:r>
            <a:r>
              <a:rPr kumimoji="0" lang="pl-PL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 </a:t>
            </a:r>
            <a:endParaRPr kumimoji="0" lang="pl-PL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oje Zdjęcia\RYBOŁÓW\RYBOŁÓW - (dobiegniew)_20.06.2017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507" y="0"/>
            <a:ext cx="1035132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.bielewicz\Desktop\phhh\fot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420888"/>
            <a:ext cx="2992060" cy="198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Karolcia&amp;Misiek\Desktop\DSC_6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332656"/>
            <a:ext cx="2983260" cy="1988840"/>
          </a:xfrm>
          <a:prstGeom prst="rect">
            <a:avLst/>
          </a:prstGeom>
          <a:noFill/>
        </p:spPr>
      </p:pic>
      <p:pic>
        <p:nvPicPr>
          <p:cNvPr id="8" name="Picture 1" descr="C:\Users\Karolcia&amp;Misiek\Desktop\DSC_8348.JPG"/>
          <p:cNvPicPr>
            <a:picLocks noChangeAspect="1" noChangeArrowheads="1"/>
          </p:cNvPicPr>
          <p:nvPr/>
        </p:nvPicPr>
        <p:blipFill>
          <a:blip r:embed="rId5" cstate="print"/>
          <a:srcRect r="1142"/>
          <a:stretch>
            <a:fillRect/>
          </a:stretch>
        </p:blipFill>
        <p:spPr bwMode="auto">
          <a:xfrm>
            <a:off x="-396552" y="4509120"/>
            <a:ext cx="3024336" cy="2039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Karolcia&amp;Misiek\Desktop\Moje dokumenty\rybołów - strategia\rybołów - dokumenty\ENEA - platformy na słupach\dokumentacja zdjęciowa\6. Starczewo (Dobiegniew)_słup_nr_17 (20.06.2017)\DSC_8656.JPG"/>
          <p:cNvPicPr>
            <a:picLocks noChangeAspect="1" noChangeArrowheads="1"/>
          </p:cNvPicPr>
          <p:nvPr/>
        </p:nvPicPr>
        <p:blipFill>
          <a:blip r:embed="rId2" cstate="print"/>
          <a:srcRect l="15386" t="13810"/>
          <a:stretch>
            <a:fillRect/>
          </a:stretch>
        </p:blipFill>
        <p:spPr bwMode="auto">
          <a:xfrm>
            <a:off x="-828600" y="0"/>
            <a:ext cx="114014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 descr="C:\Users\Karolcia&amp;Misiek\Desktop\Moje dokumenty\rybołów - strategia\rybołów - dokumenty\ENEA - platformy na słupach\dokumentacja zdjęciowa\4. Dychów_słup_nr_3 (7.03.2017)\foto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3540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 descr="C:\Users\Karolcia&amp;Misiek\Desktop\Moje dokumenty\rybołów - strategia\rybołów - dokumenty\ENEA - platformy na słupach\dokumentacja zdjęciowa\1. Osno Lubuskie_słup_nr_31 (16.03.2016)\DSC_6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3582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Karolcia&amp;Misiek\Desktop\DSC_7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40824" cy="5398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Karolcia&amp;Misiek\Desktop\Moje dokumenty\rybołów - strategia\rybołów - dokumenty\Dokumentacja Fotograficzna\Nadl. Lubniewice\2018 r\l-ctwo Lubiąż (jez. jarnatowskie)\7 - 05.07.2018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Karolcia&amp;Misiek\Desktop\Moje dokumenty\rybołów - strategia\rybołów - dokumenty\Dokumentacja Fotograficzna\Nadl. Lubniewice\2018 r\l-ctwo Lubiąż (jez. jarnatowskie)\14 - 17.08.2018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852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pPr algn="l"/>
            <a:r>
              <a:rPr lang="pl-PL" sz="3200" b="1" dirty="0" smtClean="0">
                <a:latin typeface="Calibri" pitchFamily="34" charset="0"/>
              </a:rPr>
              <a:t>Tło, poziom krajowy </a:t>
            </a:r>
            <a:r>
              <a:rPr lang="pl-PL" sz="3200" b="1" dirty="0" smtClean="0">
                <a:latin typeface="Calibri" pitchFamily="34" charset="0"/>
              </a:rPr>
              <a:t>   </a:t>
            </a:r>
            <a:endParaRPr lang="pl-PL" sz="3200" b="1" dirty="0"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609600" y="1268760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 smtClean="0">
                <a:latin typeface="Calibri" pitchFamily="34" charset="0"/>
                <a:ea typeface="+mj-ea"/>
                <a:cs typeface="+mj-cs"/>
              </a:rPr>
              <a:t>       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 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755576" y="5013176"/>
            <a:ext cx="823602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lang="pl-PL" sz="1000" dirty="0" smtClean="0">
                <a:latin typeface="Calibri" pitchFamily="34" charset="0"/>
                <a:ea typeface="+mj-ea"/>
                <a:cs typeface="+mj-cs"/>
              </a:rPr>
              <a:t>Źródło danych: GIOŚ &amp; KOO, 2017 rok</a:t>
            </a:r>
            <a:r>
              <a:rPr kumimoji="0" lang="pl-P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l="38587" t="28700" r="40545" b="27201"/>
          <a:stretch>
            <a:fillRect/>
          </a:stretch>
        </p:blipFill>
        <p:spPr bwMode="auto">
          <a:xfrm>
            <a:off x="539552" y="1335334"/>
            <a:ext cx="3384376" cy="40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2681" t="21700" r="34638" b="23967"/>
          <a:stretch>
            <a:fillRect/>
          </a:stretch>
        </p:blipFill>
        <p:spPr bwMode="auto">
          <a:xfrm>
            <a:off x="4283968" y="1484784"/>
            <a:ext cx="392696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Karolcia&amp;Misiek\Desktop\Moje dokumenty\rybołów - strategia\rybołów - dokumenty\Dokumentacja Fotograficzna\Nadl. Lubsko\19.07.2018\1 - nabł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449"/>
            <a:ext cx="9144000" cy="6097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Karolcia&amp;Misiek\Desktop\Moje dokumenty\rybołów - strategia\rybołów - dokumenty\ENEA - platformy na słupach\dokumentacja zdjęciowa\5. Stołuń_słup_nr_20-77 (30.05.2017)\kontrola - 2017 rok\kontrola - 23.08.2017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497"/>
            <a:ext cx="9144000" cy="6097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Karolcia&amp;Misiek\Desktop\Moje dokumenty\rybołów - strategia\rybołów - dokumenty\Dokumentacja Fotograficzna\Gubińskie Mokradła - rezerwat\Gubińskaie Mokradła - 24.04.2018\DSC_8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0"/>
            <a:ext cx="45716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8686800" cy="5832648"/>
          </a:xfrm>
        </p:spPr>
        <p:txBody>
          <a:bodyPr/>
          <a:lstStyle/>
          <a:p>
            <a:r>
              <a:rPr lang="pl-PL" sz="4000" b="1" dirty="0" smtClean="0">
                <a:latin typeface="Calibri" pitchFamily="34" charset="0"/>
              </a:rPr>
              <a:t>Poprawa jakości żerowisk </a:t>
            </a:r>
            <a:br>
              <a:rPr lang="pl-PL" sz="4000" b="1" dirty="0" smtClean="0">
                <a:latin typeface="Calibri" pitchFamily="34" charset="0"/>
              </a:rPr>
            </a:br>
            <a:r>
              <a:rPr lang="pl-PL" sz="4000" b="1" dirty="0" smtClean="0">
                <a:latin typeface="Calibri" pitchFamily="34" charset="0"/>
              </a:rPr>
              <a:t>rybołowa     </a:t>
            </a:r>
            <a:r>
              <a:rPr lang="pl-PL" sz="3600" b="1" dirty="0" smtClean="0">
                <a:latin typeface="Calibri" pitchFamily="34" charset="0"/>
              </a:rPr>
              <a:t/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/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   </a:t>
            </a:r>
            <a:endParaRPr lang="pl-PL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Karolcia&amp;Misiek\Desktop\Moje dokumenty\moje zdjęcia - teren\zarybianie_dolina_srodkowej_odry_2017\karaś_6.11.2017\DSC_9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436" y="2060848"/>
            <a:ext cx="4022564" cy="2664296"/>
          </a:xfrm>
          <a:prstGeom prst="rect">
            <a:avLst/>
          </a:prstGeom>
          <a:noFill/>
        </p:spPr>
      </p:pic>
      <p:pic>
        <p:nvPicPr>
          <p:cNvPr id="5122" name="Picture 2" descr="C:\Users\Karolcia&amp;Misiek\Desktop\jaz_9.11.2017\DSC_9249.JPG"/>
          <p:cNvPicPr>
            <a:picLocks noChangeAspect="1" noChangeArrowheads="1"/>
          </p:cNvPicPr>
          <p:nvPr/>
        </p:nvPicPr>
        <p:blipFill>
          <a:blip r:embed="rId3" cstate="print"/>
          <a:srcRect l="531" b="1740"/>
          <a:stretch>
            <a:fillRect/>
          </a:stretch>
        </p:blipFill>
        <p:spPr bwMode="auto">
          <a:xfrm>
            <a:off x="5148064" y="-243409"/>
            <a:ext cx="3995936" cy="2614509"/>
          </a:xfrm>
          <a:prstGeom prst="rect">
            <a:avLst/>
          </a:prstGeom>
          <a:noFill/>
        </p:spPr>
      </p:pic>
      <p:pic>
        <p:nvPicPr>
          <p:cNvPr id="5123" name="Picture 3" descr="C:\Users\Karolcia&amp;Misiek\Desktop\Moje dokumenty\moje zdjęcia - teren\zarybianie_dolina_srodkowej_odry_2017\karaś_6.11.2017\DSC_9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77118" cy="3501007"/>
          </a:xfrm>
          <a:prstGeom prst="rect">
            <a:avLst/>
          </a:prstGeom>
          <a:noFill/>
        </p:spPr>
      </p:pic>
      <p:pic>
        <p:nvPicPr>
          <p:cNvPr id="5125" name="Picture 5" descr="C:\Users\Karolcia&amp;Misiek\Desktop\Moje dokumenty\moje zdjęcia - teren\zarybianie_dolina_srodkowej_odry_2017\lin_27.10.2017\DSC_9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5175903" cy="3428196"/>
          </a:xfrm>
          <a:prstGeom prst="rect">
            <a:avLst/>
          </a:prstGeom>
          <a:noFill/>
        </p:spPr>
      </p:pic>
      <p:pic>
        <p:nvPicPr>
          <p:cNvPr id="6147" name="Picture 3" descr="C:\Users\Karolcia&amp;Misiek\Desktop\DSC_92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5" y="4581128"/>
            <a:ext cx="3995936" cy="2640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pl-PL" sz="3600" b="1" dirty="0" smtClean="0">
                <a:latin typeface="Calibri" pitchFamily="34" charset="0"/>
              </a:rPr>
              <a:t>Budowa pozytywnego wizerunku rybołowa </a:t>
            </a:r>
            <a:r>
              <a:rPr lang="pl-PL" sz="3600" b="1" dirty="0" smtClean="0">
                <a:latin typeface="Calibri" pitchFamily="34" charset="0"/>
              </a:rPr>
              <a:t>w celu jego </a:t>
            </a:r>
            <a:r>
              <a:rPr lang="pl-PL" sz="3600" b="1" dirty="0" smtClean="0">
                <a:latin typeface="Calibri" pitchFamily="34" charset="0"/>
              </a:rPr>
              <a:t>akceptacji </a:t>
            </a:r>
            <a:r>
              <a:rPr lang="pl-PL" sz="3600" b="1" dirty="0" smtClean="0">
                <a:latin typeface="Calibri" pitchFamily="34" charset="0"/>
              </a:rPr>
              <a:t/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>w społeczeństwie    </a:t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3600" b="1" dirty="0" smtClean="0">
                <a:latin typeface="Calibri" pitchFamily="34" charset="0"/>
              </a:rPr>
              <a:t/>
            </a:r>
            <a:br>
              <a:rPr lang="pl-PL" sz="36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Warsztaty szkoleniowe, publikacje, konferencje</a:t>
            </a:r>
            <a:br>
              <a:rPr lang="pl-PL" sz="2000" b="1" dirty="0" smtClean="0">
                <a:latin typeface="Calibri" pitchFamily="34" charset="0"/>
              </a:rPr>
            </a:br>
            <a:r>
              <a:rPr lang="pl-PL" sz="2000" b="1" dirty="0" smtClean="0">
                <a:latin typeface="Calibri" pitchFamily="34" charset="0"/>
              </a:rPr>
              <a:t>współpraca z lokalnymi mediami    </a:t>
            </a:r>
            <a:endParaRPr lang="pl-PL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/>
          <p:nvPr/>
        </p:nvPicPr>
        <p:blipFill>
          <a:blip r:embed="rId3" cstate="print"/>
          <a:srcRect l="1318" t="12454" r="32321" b="4286"/>
          <a:stretch>
            <a:fillRect/>
          </a:stretch>
        </p:blipFill>
        <p:spPr bwMode="auto">
          <a:xfrm>
            <a:off x="323528" y="188640"/>
            <a:ext cx="352839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4330700" y="0"/>
          <a:ext cx="4813300" cy="6858000"/>
        </p:xfrm>
        <a:graphic>
          <a:graphicData uri="http://schemas.openxmlformats.org/presentationml/2006/ole">
            <p:oleObj spid="_x0000_s4102" name="Acrobat Document" r:id="rId4" imgW="4457464" imgH="6343650" progId="AcroExch.Document.DC">
              <p:embed/>
            </p:oleObj>
          </a:graphicData>
        </a:graphic>
      </p:graphicFrame>
      <p:pic>
        <p:nvPicPr>
          <p:cNvPr id="18" name="Picture 7" descr="C:\Users\Karolcia&amp;Misiek\Desktop\Moje dokumenty\rybołów - strategia\rybołów - dokumenty\Dokumentacja Fotograficzna\Nadl. Skwierzyna 8.03.2012\IMG_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99983"/>
            <a:ext cx="4499992" cy="25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Karolcia&amp;Misiek\Desktop\prezentacja ph\PH_szkolenie_nadl_miedzyrzecz_3.09.2012\ph -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504816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Karolcia&amp;Misiek\Desktop\Moje dokumenty\moje zdjęcia - teren\kontrola RDOŚ - Nadl. skwierzyna 20.06.2011\Obraz 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4"/>
            <a:ext cx="413995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Karolcia&amp;Misiek\Desktop\Moje dokumenty\rybołów - strategia\rybołów - dokumenty\Dokumentacja Fotograficzna\rokitno_tablica_01.10.2015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9992" cy="3191125"/>
          </a:xfrm>
          <a:prstGeom prst="rect">
            <a:avLst/>
          </a:prstGeom>
          <a:noFill/>
        </p:spPr>
      </p:pic>
      <p:pic>
        <p:nvPicPr>
          <p:cNvPr id="7" name="Picture 10" descr="C:\Users\Karolcia&amp;Misiek\Desktop\Moje dokumenty\moje zdjęcia - teren\kontrola RDOŚ - Nadl. skwierzyna 20.06.2011\Obraz 0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2488" y="0"/>
            <a:ext cx="4859014" cy="364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rolcia&amp;Misiek\Desktop\Moje dokumenty\rybołów - strategia\rybołów - dokumenty\Dokumentacja Fotograficzna\konferencja_łagów_22-23.09.2015\DSC_5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171400"/>
            <a:ext cx="11003107" cy="7029400"/>
          </a:xfrm>
          <a:prstGeom prst="rect">
            <a:avLst/>
          </a:prstGeom>
          <a:noFill/>
        </p:spPr>
      </p:pic>
      <p:pic>
        <p:nvPicPr>
          <p:cNvPr id="5" name="Picture 2" descr="C:\Users\Karolcia&amp;Misiek\Desktop\Moje dokumenty\rybołów - strategia\rybołów - dokumenty\Dokumentacja Fotograficzna\konferencja_łagów_22-23.09.2015\DSC_5684.JPG"/>
          <p:cNvPicPr>
            <a:picLocks noChangeAspect="1" noChangeArrowheads="1"/>
          </p:cNvPicPr>
          <p:nvPr/>
        </p:nvPicPr>
        <p:blipFill>
          <a:blip r:embed="rId3" cstate="print"/>
          <a:srcRect t="18819"/>
          <a:stretch>
            <a:fillRect/>
          </a:stretch>
        </p:blipFill>
        <p:spPr bwMode="auto">
          <a:xfrm>
            <a:off x="-324544" y="4221088"/>
            <a:ext cx="4904116" cy="2636912"/>
          </a:xfrm>
          <a:prstGeom prst="rect">
            <a:avLst/>
          </a:prstGeom>
          <a:noFill/>
        </p:spPr>
      </p:pic>
      <p:pic>
        <p:nvPicPr>
          <p:cNvPr id="6" name="Picture 2" descr="C:\Users\Karolcia&amp;Misiek\Desktop\Moje dokumenty\rybołów - strategia\rybołów - dokumenty\Dokumentacja Fotograficzna\konferencja_łagów_22-23.09.2015\DSC_5655.JPG"/>
          <p:cNvPicPr>
            <a:picLocks noChangeAspect="1" noChangeArrowheads="1"/>
          </p:cNvPicPr>
          <p:nvPr/>
        </p:nvPicPr>
        <p:blipFill>
          <a:blip r:embed="rId4" cstate="print"/>
          <a:srcRect t="9843"/>
          <a:stretch>
            <a:fillRect/>
          </a:stretch>
        </p:blipFill>
        <p:spPr bwMode="auto">
          <a:xfrm>
            <a:off x="4728106" y="4221088"/>
            <a:ext cx="441589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-108520" y="3789040"/>
            <a:ext cx="42484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  </a:t>
            </a:r>
            <a:r>
              <a:rPr lang="pl-PL" b="1" dirty="0" smtClean="0">
                <a:solidFill>
                  <a:schemeClr val="bg1"/>
                </a:solidFill>
                <a:latin typeface="Calibri" pitchFamily="34" charset="0"/>
              </a:rPr>
              <a:t>Polska, Łagów  - 22.09.2015 r.</a:t>
            </a: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</a:t>
            </a:r>
            <a:endParaRPr kumimoji="0" lang="pl-PL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Karolcia&amp;Misiek\Desktop\Moje dokumenty\rybołów - strategia\rybołów - dokumenty\Dokumentacja Fotograficzna\Niemcy - Criewen_09.10.2018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598630"/>
          </a:xfrm>
          <a:prstGeom prst="rect">
            <a:avLst/>
          </a:prstGeom>
          <a:noFill/>
        </p:spPr>
      </p:pic>
      <p:sp>
        <p:nvSpPr>
          <p:cNvPr id="3" name="Tytuł 1"/>
          <p:cNvSpPr txBox="1">
            <a:spLocks/>
          </p:cNvSpPr>
          <p:nvPr/>
        </p:nvSpPr>
        <p:spPr bwMode="auto">
          <a:xfrm>
            <a:off x="251520" y="332656"/>
            <a:ext cx="511256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7AB27"/>
              </a:buClr>
              <a:buSzTx/>
              <a:buFont typeface="Arial" charset="0"/>
              <a:buNone/>
              <a:tabLst/>
              <a:defRPr/>
            </a:pPr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  </a:t>
            </a:r>
            <a:r>
              <a:rPr lang="pl-PL" sz="2000" b="1" dirty="0" smtClean="0">
                <a:latin typeface="Calibri" pitchFamily="34" charset="0"/>
              </a:rPr>
              <a:t>Niemcy, </a:t>
            </a:r>
            <a:r>
              <a:rPr lang="pl-PL" sz="2000" b="1" dirty="0" err="1" smtClean="0">
                <a:latin typeface="Calibri" pitchFamily="34" charset="0"/>
              </a:rPr>
              <a:t>Criewen</a:t>
            </a:r>
            <a:r>
              <a:rPr lang="pl-PL" sz="2000" b="1" dirty="0" smtClean="0">
                <a:latin typeface="Calibri" pitchFamily="34" charset="0"/>
              </a:rPr>
              <a:t> – 09.10.2018 r.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56402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idx="1"/>
          </p:nvPr>
        </p:nvSpPr>
        <p:spPr>
          <a:xfrm>
            <a:off x="457200" y="1600201"/>
            <a:ext cx="7787208" cy="1036712"/>
          </a:xfrm>
        </p:spPr>
        <p:txBody>
          <a:bodyPr/>
          <a:lstStyle/>
          <a:p>
            <a:pPr algn="ctr">
              <a:buNone/>
            </a:pPr>
            <a:r>
              <a:rPr lang="pl-PL" sz="4800" b="1" dirty="0" smtClean="0">
                <a:latin typeface="Calibri" pitchFamily="34" charset="0"/>
              </a:rPr>
              <a:t>Dziękuję za uwagę      </a:t>
            </a:r>
            <a:endParaRPr lang="pl-PL" sz="4800" b="1" dirty="0">
              <a:latin typeface="Calibri" pitchFamily="34" charset="0"/>
            </a:endParaRPr>
          </a:p>
        </p:txBody>
      </p:sp>
      <p:pic>
        <p:nvPicPr>
          <p:cNvPr id="7" name="Picture 2" descr="C:\Users\m.bielewicz\Desktop\Michał\inne\RYBOŁÓW\LOGO PROJEKTU\rybołów duży v.1.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1979381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211960" y="5373216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pl-PL" sz="1400" b="1" dirty="0" smtClean="0">
                <a:latin typeface="Calibri" pitchFamily="34" charset="0"/>
              </a:rPr>
              <a:t>kontakt: e-mail: </a:t>
            </a:r>
            <a:br>
              <a:rPr lang="pl-PL" sz="1400" b="1" dirty="0" smtClean="0">
                <a:latin typeface="Calibri" pitchFamily="34" charset="0"/>
              </a:rPr>
            </a:br>
            <a:r>
              <a:rPr lang="pl-PL" sz="1400" b="1" dirty="0" err="1" smtClean="0">
                <a:latin typeface="Calibri" pitchFamily="34" charset="0"/>
              </a:rPr>
              <a:t>michal.bielewicz.gorzowwlkp@rdos.gov.pl</a:t>
            </a:r>
            <a:endParaRPr lang="pl-PL" sz="1400" b="1" dirty="0" smtClean="0">
              <a:latin typeface="Calibri" pitchFamily="34" charset="0"/>
            </a:endParaRPr>
          </a:p>
        </p:txBody>
      </p:sp>
      <p:pic>
        <p:nvPicPr>
          <p:cNvPr id="9" name="Picture 3" descr="P:\11. WOF\Identyfikacja wizualna RDOS\logo_RDOS_Gorzow_679_579_transparen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2304256" cy="191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pPr algn="l"/>
            <a:r>
              <a:rPr lang="pl-PL" sz="3200" b="1" dirty="0" smtClean="0">
                <a:latin typeface="Calibri" pitchFamily="34" charset="0"/>
              </a:rPr>
              <a:t>Stan populacji w lubuskim   </a:t>
            </a:r>
            <a:endParaRPr lang="pl-PL" sz="3200" b="1" dirty="0"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609600" y="1268760"/>
            <a:ext cx="82296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 smtClean="0">
                <a:latin typeface="Calibri" pitchFamily="34" charset="0"/>
                <a:ea typeface="+mj-ea"/>
                <a:cs typeface="+mj-cs"/>
              </a:rPr>
              <a:t>        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Zmiany liczebności rybołowa w latach 2011-2018 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1043608" y="4725144"/>
            <a:ext cx="37444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Źródło danych: RDOŚ w Gorzowie Wielkopolskim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graphicFrame>
        <p:nvGraphicFramePr>
          <p:cNvPr id="8" name="Wykres 7"/>
          <p:cNvGraphicFramePr/>
          <p:nvPr/>
        </p:nvGraphicFramePr>
        <p:xfrm>
          <a:off x="1259632" y="1916832"/>
          <a:ext cx="5605439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/>
          <a:lstStyle/>
          <a:p>
            <a:pPr algn="l"/>
            <a:r>
              <a:rPr lang="pl-PL" sz="3200" dirty="0" smtClean="0">
                <a:latin typeface="Calibri" pitchFamily="34" charset="0"/>
              </a:rPr>
              <a:t>Znaczenie </a:t>
            </a:r>
            <a:r>
              <a:rPr lang="pl-PL" sz="3200" dirty="0" smtClean="0">
                <a:latin typeface="Calibri" pitchFamily="34" charset="0"/>
              </a:rPr>
              <a:t>woj. lubuskiego </a:t>
            </a:r>
            <a:r>
              <a:rPr lang="pl-PL" sz="3200" dirty="0" smtClean="0">
                <a:latin typeface="Calibri" pitchFamily="34" charset="0"/>
              </a:rPr>
              <a:t>dla ochrony </a:t>
            </a:r>
            <a:r>
              <a:rPr lang="pl-PL" sz="3200" dirty="0" smtClean="0">
                <a:latin typeface="Calibri" pitchFamily="34" charset="0"/>
              </a:rPr>
              <a:t>gatunku na poziomie krajowym   </a:t>
            </a:r>
            <a:endParaRPr lang="pl-PL" sz="3200" dirty="0">
              <a:latin typeface="Calibri" pitchFamily="34" charset="0"/>
            </a:endParaRPr>
          </a:p>
        </p:txBody>
      </p:sp>
      <p:pic>
        <p:nvPicPr>
          <p:cNvPr id="1027" name="Picture 3" descr="C:\Users\Karolcia&amp;Misiek\Desktop\12-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4324244" cy="4073252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609600" y="1268760"/>
            <a:ext cx="389039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Na terenie województwa lubuskiego gniazduje </a:t>
            </a:r>
            <a:r>
              <a:rPr lang="pl-PL" sz="2000" b="1" u="sng" dirty="0" smtClean="0">
                <a:latin typeface="Calibri" pitchFamily="34" charset="0"/>
                <a:ea typeface="+mj-ea"/>
                <a:cs typeface="+mj-cs"/>
              </a:rPr>
              <a:t>około 30% 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populacji krajowej  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4644008" y="2708920"/>
            <a:ext cx="100811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pPr algn="l"/>
            <a:r>
              <a:rPr lang="pl-PL" sz="3200" b="1" dirty="0" smtClean="0">
                <a:latin typeface="Calibri" pitchFamily="34" charset="0"/>
              </a:rPr>
              <a:t>Porównanie trendów populacyjnych     </a:t>
            </a:r>
            <a:endParaRPr lang="pl-PL" sz="3200" b="1" dirty="0">
              <a:latin typeface="Calibri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609600" y="1124744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lang="pl-PL" sz="2000" dirty="0" smtClean="0">
                <a:latin typeface="Calibri" pitchFamily="34" charset="0"/>
                <a:ea typeface="+mj-ea"/>
                <a:cs typeface="+mj-cs"/>
              </a:rPr>
              <a:t>Kierunek zmian liczebności rybołowa w latach 2011 - 2018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755576" y="4869160"/>
            <a:ext cx="823602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Źródło danych: RDOŚ w Gorzowie Wielkopolskim &amp; GIOŚ i KOO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6156176" y="2780928"/>
            <a:ext cx="19442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</a:t>
            </a:r>
            <a:r>
              <a:rPr lang="pl-PL" sz="1600" b="1" dirty="0" smtClean="0">
                <a:latin typeface="Calibri" pitchFamily="34" charset="0"/>
                <a:ea typeface="+mj-ea"/>
                <a:cs typeface="+mj-cs"/>
              </a:rPr>
              <a:t>populacja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pl-PL" sz="1600" b="1" dirty="0" smtClean="0">
                <a:latin typeface="Calibri" pitchFamily="34" charset="0"/>
                <a:ea typeface="+mj-ea"/>
                <a:cs typeface="+mj-cs"/>
              </a:rPr>
              <a:t>krajowa</a:t>
            </a:r>
            <a:r>
              <a:rPr lang="pl-PL" sz="1600" dirty="0" smtClean="0">
                <a:latin typeface="Calibri" pitchFamily="34" charset="0"/>
                <a:ea typeface="+mj-ea"/>
                <a:cs typeface="+mj-cs"/>
              </a:rPr>
              <a:t>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 bwMode="auto">
          <a:xfrm>
            <a:off x="6228184" y="4149080"/>
            <a:ext cx="20162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pl-PL" sz="1600" b="1" dirty="0" smtClean="0">
                <a:latin typeface="Calibri" pitchFamily="34" charset="0"/>
                <a:ea typeface="+mj-ea"/>
                <a:cs typeface="+mj-cs"/>
              </a:rPr>
              <a:t>populacja</a:t>
            </a: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pl-PL" sz="1600" b="1" dirty="0" smtClean="0">
                <a:latin typeface="Calibri" pitchFamily="34" charset="0"/>
                <a:ea typeface="+mj-ea"/>
                <a:cs typeface="+mj-cs"/>
              </a:rPr>
              <a:t>lubuska</a:t>
            </a:r>
            <a:r>
              <a:rPr lang="pl-PL" sz="1600" dirty="0" smtClean="0">
                <a:latin typeface="Calibri" pitchFamily="34" charset="0"/>
                <a:ea typeface="+mj-ea"/>
                <a:cs typeface="+mj-cs"/>
              </a:rPr>
              <a:t>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graphicFrame>
        <p:nvGraphicFramePr>
          <p:cNvPr id="11" name="Wykres 10"/>
          <p:cNvGraphicFramePr/>
          <p:nvPr/>
        </p:nvGraphicFramePr>
        <p:xfrm>
          <a:off x="971600" y="2276872"/>
          <a:ext cx="5256584" cy="271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pPr algn="l"/>
            <a:r>
              <a:rPr lang="pl-PL" sz="2400" b="1" dirty="0" smtClean="0">
                <a:latin typeface="Calibri" pitchFamily="34" charset="0"/>
              </a:rPr>
              <a:t>Rozmieszczenie </a:t>
            </a:r>
            <a:r>
              <a:rPr lang="pl-PL" sz="2400" b="1" dirty="0" smtClean="0">
                <a:latin typeface="Calibri" pitchFamily="34" charset="0"/>
              </a:rPr>
              <a:t>populacji – 2018 rok    </a:t>
            </a:r>
            <a:endParaRPr lang="pl-PL" sz="2400" b="1" dirty="0">
              <a:latin typeface="Calibri" pitchFamily="34" charset="0"/>
            </a:endParaRPr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251520" y="1268760"/>
            <a:ext cx="22322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 smtClean="0">
                <a:latin typeface="Calibri" pitchFamily="34" charset="0"/>
                <a:ea typeface="+mj-ea"/>
                <a:cs typeface="+mj-cs"/>
              </a:rPr>
              <a:t>Rozmieszczenie rewirów lęgowych w województwie lubuskim w roku 2018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4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>
                <a:latin typeface="Calibri" pitchFamily="34" charset="0"/>
                <a:ea typeface="+mj-ea"/>
                <a:cs typeface="+mj-cs"/>
              </a:rPr>
              <a:t>Kol. żółty – pojedynczy terytorialny ptak z gniazdem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400" dirty="0" smtClean="0">
              <a:latin typeface="Calibri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>
                <a:latin typeface="Calibri" pitchFamily="34" charset="0"/>
                <a:ea typeface="+mj-ea"/>
                <a:cs typeface="+mj-cs"/>
              </a:rPr>
              <a:t>Kol. czerwony – para lęgowa z gniazdem     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3" name="Picture 13" descr="http://www.osprey-design.com/images/ospre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060848"/>
            <a:ext cx="3240360" cy="199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1619672" y="5949280"/>
            <a:ext cx="73719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100" dirty="0" smtClean="0">
                <a:latin typeface="Calibri" pitchFamily="34" charset="0"/>
                <a:ea typeface="+mj-ea"/>
                <a:cs typeface="+mj-cs"/>
              </a:rPr>
              <a:t>   Źródło danych: RDOŚ w Gorzowie Wielkopolskim   </a:t>
            </a:r>
            <a:r>
              <a:rPr kumimoji="0" lang="pl-PL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  </a:t>
            </a: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5122" name="Picture 2" descr="C:\Users\m.bielewicz\Desktop\Rybołó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69" y="836712"/>
            <a:ext cx="3331353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_prezentacji_RDOS_Gorzow_EMAS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szablon_prezentacji_RDOS_Gorzow_EMAS</Template>
  <TotalTime>933</TotalTime>
  <Words>500</Words>
  <Application>Microsoft Office PowerPoint</Application>
  <PresentationFormat>Pokaz na ekranie (4:3)</PresentationFormat>
  <Paragraphs>149</Paragraphs>
  <Slides>50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2" baseType="lpstr">
      <vt:lpstr>szablon_prezentacji_RDOS_Gorzow_EMAS</vt:lpstr>
      <vt:lpstr>Acrobat Document</vt:lpstr>
      <vt:lpstr>Stan populacji oraz ochrona   rybołowa  w województwie lubuskim  (Polska zachodnia)</vt:lpstr>
      <vt:lpstr>Podstawowe informacje o regionie  </vt:lpstr>
      <vt:lpstr>Slajd 3</vt:lpstr>
      <vt:lpstr>Tło, poziom krajowy    </vt:lpstr>
      <vt:lpstr>Slajd 5</vt:lpstr>
      <vt:lpstr>Stan populacji w lubuskim   </vt:lpstr>
      <vt:lpstr>Znaczenie woj. lubuskiego dla ochrony gatunku na poziomie krajowym   </vt:lpstr>
      <vt:lpstr>Porównanie trendów populacyjnych     </vt:lpstr>
      <vt:lpstr>Rozmieszczenie populacji – 2018 rok    </vt:lpstr>
      <vt:lpstr>Produktywność populacji   </vt:lpstr>
      <vt:lpstr>Slajd 11</vt:lpstr>
      <vt:lpstr>Slajd 12</vt:lpstr>
      <vt:lpstr>Slajd 13</vt:lpstr>
      <vt:lpstr>Slajd 14</vt:lpstr>
      <vt:lpstr>Wielkopolska (okolice Gniezna) – wrzesień 2017 rok    </vt:lpstr>
      <vt:lpstr>Slajd 16</vt:lpstr>
      <vt:lpstr>Slajd 17</vt:lpstr>
      <vt:lpstr>Slajd 18</vt:lpstr>
      <vt:lpstr>Slajd 19</vt:lpstr>
      <vt:lpstr>Administracja Lasów Państwowych  ochrona zasobów starych drzewostanów     </vt:lpstr>
      <vt:lpstr>Ochrona miejsc rozrodu rybołowa   (strefy ochronne)    </vt:lpstr>
      <vt:lpstr>Budowa sztucznych platform  lęgowych na drzewach      Działanie realizowane w latach 2011-2017</vt:lpstr>
      <vt:lpstr>Platformy lęgowe na drzewach    </vt:lpstr>
      <vt:lpstr>Slajd 24</vt:lpstr>
      <vt:lpstr>Slajd 25</vt:lpstr>
      <vt:lpstr>Slajd 26</vt:lpstr>
      <vt:lpstr>Monitoring  przy pomocy fotopułapek – marzec 2018 r.     </vt:lpstr>
      <vt:lpstr>Slajd 28</vt:lpstr>
      <vt:lpstr>Slajd 29</vt:lpstr>
      <vt:lpstr>Slajd 30</vt:lpstr>
      <vt:lpstr>Slajd 31</vt:lpstr>
      <vt:lpstr>Budowa sztucznych platform lęgowych  na słupach energetycznych  wysokiego napięcia     Działanie uruchomione pod koniec 2015 roku  obecnie zainstalowano 9 konstrukcji  gniazdowych na słupach     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Poprawa jakości żerowisk  rybołowa          </vt:lpstr>
      <vt:lpstr>Slajd 44</vt:lpstr>
      <vt:lpstr>Budowa pozytywnego wizerunku rybołowa w celu jego akceptacji  w społeczeństwie      Warsztaty szkoleniowe, publikacje, konferencje współpraca z lokalnymi mediami    </vt:lpstr>
      <vt:lpstr>Slajd 46</vt:lpstr>
      <vt:lpstr>Slajd 47</vt:lpstr>
      <vt:lpstr>Slajd 48</vt:lpstr>
      <vt:lpstr>Slajd 49</vt:lpstr>
      <vt:lpstr>Slajd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Karolcia&amp;Misiek</dc:creator>
  <cp:lastModifiedBy>Karolcia&amp;Misiek</cp:lastModifiedBy>
  <cp:revision>181</cp:revision>
  <dcterms:created xsi:type="dcterms:W3CDTF">2017-11-07T19:40:51Z</dcterms:created>
  <dcterms:modified xsi:type="dcterms:W3CDTF">2018-10-16T20:05:05Z</dcterms:modified>
</cp:coreProperties>
</file>