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0" r:id="rId5"/>
    <p:sldId id="261" r:id="rId6"/>
    <p:sldId id="263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DACC2F-B6B4-4984-89BB-1063A02E04A0}" type="datetimeFigureOut">
              <a:rPr lang="de-DE" smtClean="0"/>
              <a:t>08.10.2018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03899E-184F-4031-9455-3594AD11B3DE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60" y="1487671"/>
            <a:ext cx="6778080" cy="45259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Wspieranie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populacji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rybo</a:t>
            </a:r>
            <a:r>
              <a:rPr lang="pl-PL" sz="4400" dirty="0" smtClean="0">
                <a:solidFill>
                  <a:schemeClr val="tx1"/>
                </a:solidFill>
              </a:rPr>
              <a:t>ł</a:t>
            </a:r>
            <a:r>
              <a:rPr lang="de-DE" sz="4400" dirty="0" err="1" smtClean="0">
                <a:solidFill>
                  <a:schemeClr val="tx1"/>
                </a:solidFill>
              </a:rPr>
              <a:t>owa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423" y="2695953"/>
            <a:ext cx="8458200" cy="914400"/>
          </a:xfrm>
        </p:spPr>
        <p:txBody>
          <a:bodyPr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Warunki</a:t>
            </a:r>
            <a:r>
              <a:rPr lang="de-DE" dirty="0" smtClean="0">
                <a:solidFill>
                  <a:schemeClr val="tx1"/>
                </a:solidFill>
              </a:rPr>
              <a:t> i </a:t>
            </a:r>
            <a:r>
              <a:rPr lang="de-DE" dirty="0" err="1" smtClean="0">
                <a:solidFill>
                  <a:schemeClr val="tx1"/>
                </a:solidFill>
              </a:rPr>
              <a:t>za</a:t>
            </a:r>
            <a:r>
              <a:rPr lang="pl-PL" dirty="0" smtClean="0">
                <a:solidFill>
                  <a:schemeClr val="tx1"/>
                </a:solidFill>
              </a:rPr>
              <a:t>ł</a:t>
            </a:r>
            <a:r>
              <a:rPr lang="de-DE" dirty="0" smtClean="0">
                <a:solidFill>
                  <a:schemeClr val="tx1"/>
                </a:solidFill>
              </a:rPr>
              <a:t>o</a:t>
            </a:r>
            <a:r>
              <a:rPr lang="pl-PL" dirty="0" smtClean="0">
                <a:solidFill>
                  <a:schemeClr val="tx1"/>
                </a:solidFill>
              </a:rPr>
              <a:t>ż</a:t>
            </a:r>
            <a:r>
              <a:rPr lang="de-DE" dirty="0" err="1" smtClean="0">
                <a:solidFill>
                  <a:schemeClr val="tx1"/>
                </a:solidFill>
              </a:rPr>
              <a:t>enia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strategiczne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44252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  <a:endParaRPr lang="de-DE" dirty="0"/>
          </a:p>
        </p:txBody>
      </p:sp>
      <p:pic>
        <p:nvPicPr>
          <p:cNvPr id="5" name="Picture 2" descr="M: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224136" cy="12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dr.</a:t>
            </a:r>
            <a:r>
              <a:rPr lang="de-DE" dirty="0" smtClean="0"/>
              <a:t> Georg Moskwa, MLUL Brandenburg                                                Szczecin, 17.10.2018 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9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</a:t>
            </a:r>
            <a:r>
              <a:rPr lang="de-DE" dirty="0" err="1" smtClean="0">
                <a:solidFill>
                  <a:schemeClr val="tx1"/>
                </a:solidFill>
              </a:rPr>
              <a:t>Za</a:t>
            </a:r>
            <a:r>
              <a:rPr lang="pl-PL" dirty="0" smtClean="0">
                <a:solidFill>
                  <a:schemeClr val="tx1"/>
                </a:solidFill>
              </a:rPr>
              <a:t>ł</a:t>
            </a:r>
            <a:r>
              <a:rPr lang="de-DE" dirty="0" smtClean="0">
                <a:solidFill>
                  <a:schemeClr val="tx1"/>
                </a:solidFill>
              </a:rPr>
              <a:t>o</a:t>
            </a:r>
            <a:r>
              <a:rPr lang="pl-PL" dirty="0" smtClean="0">
                <a:solidFill>
                  <a:schemeClr val="tx1"/>
                </a:solidFill>
              </a:rPr>
              <a:t>ż</a:t>
            </a:r>
            <a:r>
              <a:rPr lang="de-DE" dirty="0" err="1" smtClean="0">
                <a:solidFill>
                  <a:schemeClr val="tx1"/>
                </a:solidFill>
              </a:rPr>
              <a:t>enia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terenowe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b="1" dirty="0" err="1" smtClean="0">
                <a:solidFill>
                  <a:schemeClr val="tx1"/>
                </a:solidFill>
              </a:rPr>
              <a:t>Urozmajcony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krajobraz</a:t>
            </a:r>
            <a:r>
              <a:rPr lang="de-DE" sz="3600" b="1" dirty="0" smtClean="0">
                <a:solidFill>
                  <a:schemeClr val="tx1"/>
                </a:solidFill>
              </a:rPr>
              <a:t> (</a:t>
            </a:r>
            <a:r>
              <a:rPr lang="de-DE" sz="3600" b="1" dirty="0" err="1" smtClean="0">
                <a:solidFill>
                  <a:schemeClr val="tx1"/>
                </a:solidFill>
              </a:rPr>
              <a:t>preferencja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pojezierzy</a:t>
            </a:r>
            <a:r>
              <a:rPr lang="de-DE" sz="3600" b="1" dirty="0" smtClean="0">
                <a:solidFill>
                  <a:schemeClr val="tx1"/>
                </a:solidFill>
              </a:rPr>
              <a:t>) </a:t>
            </a:r>
          </a:p>
          <a:p>
            <a:r>
              <a:rPr lang="de-DE" sz="3600" b="1" dirty="0" err="1" smtClean="0">
                <a:solidFill>
                  <a:schemeClr val="tx1"/>
                </a:solidFill>
              </a:rPr>
              <a:t>Istnienie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pl-PL" sz="3600" b="1" dirty="0" smtClean="0">
                <a:solidFill>
                  <a:schemeClr val="tx1"/>
                </a:solidFill>
              </a:rPr>
              <a:t>w pobliżu </a:t>
            </a:r>
            <a:r>
              <a:rPr lang="de-DE" sz="3600" b="1" dirty="0" err="1" smtClean="0">
                <a:solidFill>
                  <a:schemeClr val="tx1"/>
                </a:solidFill>
              </a:rPr>
              <a:t>akwenów</a:t>
            </a:r>
            <a:r>
              <a:rPr lang="pl-PL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rybnych</a:t>
            </a:r>
            <a:endParaRPr lang="de-DE" sz="3600" b="1" dirty="0" smtClean="0">
              <a:solidFill>
                <a:schemeClr val="tx1"/>
              </a:solidFill>
            </a:endParaRPr>
          </a:p>
          <a:p>
            <a:r>
              <a:rPr lang="de-DE" sz="3600" b="1" dirty="0" smtClean="0">
                <a:solidFill>
                  <a:schemeClr val="tx1"/>
                </a:solidFill>
              </a:rPr>
              <a:t>Mo</a:t>
            </a:r>
            <a:r>
              <a:rPr lang="pl-PL" sz="3600" b="1" dirty="0" smtClean="0">
                <a:solidFill>
                  <a:schemeClr val="tx1"/>
                </a:solidFill>
              </a:rPr>
              <a:t>ż</a:t>
            </a:r>
            <a:r>
              <a:rPr lang="de-DE" sz="3600" b="1" dirty="0" err="1" smtClean="0">
                <a:solidFill>
                  <a:schemeClr val="tx1"/>
                </a:solidFill>
              </a:rPr>
              <a:t>liwo</a:t>
            </a:r>
            <a:r>
              <a:rPr lang="pl-PL" sz="3600" b="1" dirty="0" err="1" smtClean="0">
                <a:solidFill>
                  <a:schemeClr val="tx1"/>
                </a:solidFill>
              </a:rPr>
              <a:t>ś</a:t>
            </a:r>
            <a:r>
              <a:rPr lang="pl-PL" sz="3600" b="1" dirty="0" err="1" smtClean="0">
                <a:solidFill>
                  <a:schemeClr val="tx1"/>
                </a:solidFill>
              </a:rPr>
              <a:t>ć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zak</a:t>
            </a:r>
            <a:r>
              <a:rPr lang="pl-PL" sz="3600" b="1" dirty="0" smtClean="0">
                <a:solidFill>
                  <a:schemeClr val="tx1"/>
                </a:solidFill>
              </a:rPr>
              <a:t>ł</a:t>
            </a:r>
            <a:r>
              <a:rPr lang="de-DE" sz="3600" b="1" dirty="0" err="1" smtClean="0">
                <a:solidFill>
                  <a:schemeClr val="tx1"/>
                </a:solidFill>
              </a:rPr>
              <a:t>adani</a:t>
            </a:r>
            <a:r>
              <a:rPr lang="pl-PL" sz="3600" b="1" dirty="0" smtClean="0">
                <a:solidFill>
                  <a:schemeClr val="tx1"/>
                </a:solidFill>
              </a:rPr>
              <a:t>a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gniazd</a:t>
            </a:r>
            <a:r>
              <a:rPr lang="de-DE" sz="3600" b="1" dirty="0" smtClean="0">
                <a:solidFill>
                  <a:schemeClr val="tx1"/>
                </a:solidFill>
              </a:rPr>
              <a:t> na </a:t>
            </a:r>
            <a:r>
              <a:rPr lang="de-DE" sz="3600" b="1" dirty="0" err="1" smtClean="0">
                <a:solidFill>
                  <a:schemeClr val="tx1"/>
                </a:solidFill>
              </a:rPr>
              <a:t>naturalnych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lub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sztucznych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podk</a:t>
            </a:r>
            <a:r>
              <a:rPr lang="pl-PL" sz="3600" b="1" dirty="0" smtClean="0">
                <a:solidFill>
                  <a:schemeClr val="tx1"/>
                </a:solidFill>
              </a:rPr>
              <a:t>ł</a:t>
            </a:r>
            <a:r>
              <a:rPr lang="de-DE" sz="3600" b="1" dirty="0" err="1" smtClean="0">
                <a:solidFill>
                  <a:schemeClr val="tx1"/>
                </a:solidFill>
              </a:rPr>
              <a:t>adach</a:t>
            </a:r>
            <a:endParaRPr lang="de-DE" sz="3600" b="1" dirty="0" smtClean="0">
              <a:solidFill>
                <a:schemeClr val="tx1"/>
              </a:solidFill>
            </a:endParaRPr>
          </a:p>
          <a:p>
            <a:r>
              <a:rPr lang="de-DE" sz="3600" b="1" dirty="0" err="1" smtClean="0">
                <a:solidFill>
                  <a:schemeClr val="tx1"/>
                </a:solidFill>
              </a:rPr>
              <a:t>Redukcja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zak</a:t>
            </a:r>
            <a:r>
              <a:rPr lang="pl-PL" sz="3600" b="1" dirty="0" err="1" smtClean="0">
                <a:solidFill>
                  <a:schemeClr val="tx1"/>
                </a:solidFill>
              </a:rPr>
              <a:t>ł</a:t>
            </a:r>
            <a:r>
              <a:rPr lang="pl-PL" sz="3600" b="1" dirty="0" err="1">
                <a:solidFill>
                  <a:schemeClr val="tx1"/>
                </a:solidFill>
              </a:rPr>
              <a:t>ó</a:t>
            </a:r>
            <a:r>
              <a:rPr lang="de-DE" sz="3600" b="1" dirty="0" err="1" smtClean="0">
                <a:solidFill>
                  <a:schemeClr val="tx1"/>
                </a:solidFill>
              </a:rPr>
              <a:t>ce</a:t>
            </a:r>
            <a:r>
              <a:rPr lang="pl-PL" sz="3600" b="1" dirty="0" smtClean="0">
                <a:solidFill>
                  <a:schemeClr val="tx1"/>
                </a:solidFill>
              </a:rPr>
              <a:t>ń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przez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regulacje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prawne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oraz</a:t>
            </a:r>
            <a:r>
              <a:rPr lang="de-DE" sz="3600" b="1" dirty="0" smtClean="0">
                <a:solidFill>
                  <a:schemeClr val="tx1"/>
                </a:solidFill>
              </a:rPr>
              <a:t> </a:t>
            </a:r>
            <a:r>
              <a:rPr lang="de-DE" sz="3600" b="1" dirty="0" err="1" smtClean="0">
                <a:solidFill>
                  <a:schemeClr val="tx1"/>
                </a:solidFill>
              </a:rPr>
              <a:t>monitoring</a:t>
            </a:r>
            <a:endParaRPr lang="de-DE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M: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224136" cy="12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dr.</a:t>
            </a:r>
            <a:r>
              <a:rPr lang="de-DE" dirty="0" smtClean="0"/>
              <a:t> Georg Moskwa, MLUL Brandenburg                                                Szczecin, 17.10.2018 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9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966" y="427019"/>
            <a:ext cx="8610600" cy="882650"/>
          </a:xfrm>
        </p:spPr>
        <p:txBody>
          <a:bodyPr/>
          <a:lstStyle/>
          <a:p>
            <a:r>
              <a:rPr lang="de-DE" dirty="0" smtClean="0"/>
              <a:t>              </a:t>
            </a:r>
            <a:r>
              <a:rPr lang="de-DE" dirty="0" err="1" smtClean="0">
                <a:solidFill>
                  <a:schemeClr val="tx1"/>
                </a:solidFill>
              </a:rPr>
              <a:t>Siedliska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dla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rybo</a:t>
            </a:r>
            <a:r>
              <a:rPr lang="pl-PL" dirty="0" smtClean="0">
                <a:solidFill>
                  <a:schemeClr val="tx1"/>
                </a:solidFill>
              </a:rPr>
              <a:t>ł</a:t>
            </a:r>
            <a:r>
              <a:rPr lang="de-DE" dirty="0" err="1" smtClean="0">
                <a:solidFill>
                  <a:schemeClr val="tx1"/>
                </a:solidFill>
              </a:rPr>
              <a:t>owa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7504" y="1916832"/>
            <a:ext cx="4290556" cy="639762"/>
          </a:xfrm>
        </p:spPr>
        <p:txBody>
          <a:bodyPr>
            <a:normAutofit/>
          </a:bodyPr>
          <a:lstStyle/>
          <a:p>
            <a:r>
              <a:rPr lang="de-DE" dirty="0" smtClean="0"/>
              <a:t>                     </a:t>
            </a:r>
            <a:r>
              <a:rPr lang="de-DE" dirty="0" err="1" smtClean="0">
                <a:solidFill>
                  <a:schemeClr val="tx1"/>
                </a:solidFill>
              </a:rPr>
              <a:t>Pojezierza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polodowcowe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572000" y="1916832"/>
            <a:ext cx="4292241" cy="639762"/>
          </a:xfrm>
        </p:spPr>
        <p:txBody>
          <a:bodyPr>
            <a:normAutofit lnSpcReduction="10000"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Rybne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akweny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sztuczne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jak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zapory</a:t>
            </a:r>
            <a:r>
              <a:rPr lang="de-DE" dirty="0" smtClean="0">
                <a:solidFill>
                  <a:schemeClr val="tx1"/>
                </a:solidFill>
              </a:rPr>
              <a:t> i </a:t>
            </a:r>
            <a:r>
              <a:rPr lang="de-DE" dirty="0" err="1" smtClean="0">
                <a:solidFill>
                  <a:schemeClr val="tx1"/>
                </a:solidFill>
              </a:rPr>
              <a:t>wyrobiska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pogórnicze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4035829" cy="2689167"/>
          </a:xfrm>
        </p:spPr>
      </p:pic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048298" cy="3034145"/>
          </a:xfrm>
        </p:spPr>
      </p:pic>
      <p:pic>
        <p:nvPicPr>
          <p:cNvPr id="7" name="Picture 2" descr="M: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24136" cy="12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dr.</a:t>
            </a:r>
            <a:r>
              <a:rPr lang="de-DE" dirty="0" smtClean="0"/>
              <a:t> Georg Moskwa, MLUL Brandenburg                                                Szczecin, 17.10.2018 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5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      </a:t>
            </a:r>
            <a:r>
              <a:rPr lang="de-DE" dirty="0" err="1" smtClean="0">
                <a:solidFill>
                  <a:schemeClr val="tx1"/>
                </a:solidFill>
              </a:rPr>
              <a:t>Baza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pokarmowa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rybo</a:t>
            </a:r>
            <a:r>
              <a:rPr lang="pl-PL" dirty="0" smtClean="0">
                <a:solidFill>
                  <a:schemeClr val="tx1"/>
                </a:solidFill>
              </a:rPr>
              <a:t>ł</a:t>
            </a:r>
            <a:r>
              <a:rPr lang="de-DE" dirty="0" err="1" smtClean="0">
                <a:solidFill>
                  <a:schemeClr val="tx1"/>
                </a:solidFill>
              </a:rPr>
              <a:t>owa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tx1"/>
                </a:solidFill>
              </a:rPr>
              <a:t>Leszcz</a:t>
            </a:r>
            <a:r>
              <a:rPr lang="de-DE" b="1" dirty="0" smtClean="0">
                <a:solidFill>
                  <a:schemeClr val="tx1"/>
                </a:solidFill>
              </a:rPr>
              <a:t> i inne </a:t>
            </a:r>
            <a:r>
              <a:rPr lang="de-DE" b="1" dirty="0" err="1">
                <a:solidFill>
                  <a:schemeClr val="tx1"/>
                </a:solidFill>
              </a:rPr>
              <a:t>bia</a:t>
            </a:r>
            <a:r>
              <a:rPr lang="pl-PL" b="1" dirty="0">
                <a:solidFill>
                  <a:schemeClr val="tx1"/>
                </a:solidFill>
              </a:rPr>
              <a:t>ł</a:t>
            </a:r>
            <a:r>
              <a:rPr lang="de-DE" b="1" dirty="0">
                <a:solidFill>
                  <a:schemeClr val="tx1"/>
                </a:solidFill>
              </a:rPr>
              <a:t>e </a:t>
            </a:r>
            <a:r>
              <a:rPr lang="de-DE" b="1" dirty="0" err="1">
                <a:solidFill>
                  <a:schemeClr val="tx1"/>
                </a:solidFill>
              </a:rPr>
              <a:t>ryby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podstaw</a:t>
            </a:r>
            <a:r>
              <a:rPr lang="pl-PL" b="1" dirty="0" smtClean="0">
                <a:solidFill>
                  <a:schemeClr val="tx1"/>
                </a:solidFill>
              </a:rPr>
              <a:t>ą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diety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rybo</a:t>
            </a:r>
            <a:r>
              <a:rPr lang="pl-PL" b="1" dirty="0" smtClean="0">
                <a:solidFill>
                  <a:schemeClr val="tx1"/>
                </a:solidFill>
              </a:rPr>
              <a:t>ł</a:t>
            </a:r>
            <a:r>
              <a:rPr lang="de-DE" b="1" dirty="0" err="1" smtClean="0">
                <a:solidFill>
                  <a:schemeClr val="tx1"/>
                </a:solidFill>
              </a:rPr>
              <a:t>owa</a:t>
            </a:r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err="1" smtClean="0">
                <a:solidFill>
                  <a:schemeClr val="tx1"/>
                </a:solidFill>
              </a:rPr>
              <a:t>Efekty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ró</a:t>
            </a:r>
            <a:r>
              <a:rPr lang="pl-PL" b="1" dirty="0" smtClean="0">
                <a:solidFill>
                  <a:schemeClr val="tx1"/>
                </a:solidFill>
              </a:rPr>
              <a:t>ż</a:t>
            </a:r>
            <a:r>
              <a:rPr lang="de-DE" b="1" dirty="0" err="1" smtClean="0">
                <a:solidFill>
                  <a:schemeClr val="tx1"/>
                </a:solidFill>
              </a:rPr>
              <a:t>nych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preferencji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konsumpcyjnych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ludno</a:t>
            </a:r>
            <a:r>
              <a:rPr lang="pl-PL" b="1" dirty="0" smtClean="0">
                <a:solidFill>
                  <a:schemeClr val="tx1"/>
                </a:solidFill>
              </a:rPr>
              <a:t>ś</a:t>
            </a:r>
            <a:r>
              <a:rPr lang="de-DE" b="1" dirty="0" smtClean="0">
                <a:solidFill>
                  <a:schemeClr val="tx1"/>
                </a:solidFill>
              </a:rPr>
              <a:t>ci na </a:t>
            </a:r>
            <a:r>
              <a:rPr lang="de-DE" b="1" dirty="0" err="1" smtClean="0">
                <a:solidFill>
                  <a:schemeClr val="tx1"/>
                </a:solidFill>
              </a:rPr>
              <a:t>stan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bazy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pokarmowej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rybo</a:t>
            </a:r>
            <a:r>
              <a:rPr lang="pl-PL" b="1" dirty="0" smtClean="0">
                <a:solidFill>
                  <a:schemeClr val="tx1"/>
                </a:solidFill>
              </a:rPr>
              <a:t>ł</a:t>
            </a:r>
            <a:r>
              <a:rPr lang="de-DE" b="1" dirty="0" err="1" smtClean="0">
                <a:solidFill>
                  <a:schemeClr val="tx1"/>
                </a:solidFill>
              </a:rPr>
              <a:t>owa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85" y="2624051"/>
            <a:ext cx="4035829" cy="2676698"/>
          </a:xfrm>
        </p:spPr>
      </p:pic>
      <p:pic>
        <p:nvPicPr>
          <p:cNvPr id="6" name="Picture 2" descr="M: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224136" cy="12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dr.</a:t>
            </a:r>
            <a:r>
              <a:rPr lang="de-DE" dirty="0" smtClean="0"/>
              <a:t> Georg Moskwa, MLUL Brandenburg                                                Szczecin, 17.10.2018 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4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57200"/>
            <a:ext cx="7584904" cy="841248"/>
          </a:xfrm>
        </p:spPr>
        <p:txBody>
          <a:bodyPr>
            <a:noAutofit/>
          </a:bodyPr>
          <a:lstStyle/>
          <a:p>
            <a:r>
              <a:rPr lang="de-DE" sz="3200" dirty="0" err="1" smtClean="0">
                <a:solidFill>
                  <a:schemeClr val="tx1"/>
                </a:solidFill>
              </a:rPr>
              <a:t>Stanowiska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gniazd</a:t>
            </a:r>
            <a:r>
              <a:rPr lang="de-DE" sz="3200" dirty="0" smtClean="0">
                <a:solidFill>
                  <a:schemeClr val="tx1"/>
                </a:solidFill>
              </a:rPr>
              <a:t> a </a:t>
            </a:r>
            <a:r>
              <a:rPr lang="de-DE" sz="3200" dirty="0" err="1" smtClean="0">
                <a:solidFill>
                  <a:schemeClr val="tx1"/>
                </a:solidFill>
              </a:rPr>
              <a:t>zmiany</a:t>
            </a:r>
            <a:r>
              <a:rPr lang="de-DE" sz="32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r>
              <a:rPr lang="de-DE" sz="3200" dirty="0" err="1" smtClean="0">
                <a:solidFill>
                  <a:schemeClr val="tx1"/>
                </a:solidFill>
              </a:rPr>
              <a:t>klimatyczne</a:t>
            </a:r>
            <a:endParaRPr lang="de-DE" sz="3200" dirty="0">
              <a:solidFill>
                <a:schemeClr val="tx1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" y="2449483"/>
            <a:ext cx="4035829" cy="3025833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85" y="2449483"/>
            <a:ext cx="4035829" cy="3025833"/>
          </a:xfrm>
        </p:spPr>
      </p:pic>
      <p:pic>
        <p:nvPicPr>
          <p:cNvPr id="7" name="Picture 2" descr="M: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24136" cy="12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dr.</a:t>
            </a:r>
            <a:r>
              <a:rPr lang="de-DE" dirty="0" smtClean="0"/>
              <a:t> Georg Moskwa, MLUL Brandenburg                                                Szczecin, 17.10.2018 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6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442434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>
                <a:solidFill>
                  <a:schemeClr val="tx1"/>
                </a:solidFill>
              </a:rPr>
              <a:t>Za</a:t>
            </a:r>
            <a:r>
              <a:rPr lang="pl-PL" sz="3200" dirty="0" smtClean="0">
                <a:solidFill>
                  <a:schemeClr val="tx1"/>
                </a:solidFill>
              </a:rPr>
              <a:t>ł</a:t>
            </a:r>
            <a:r>
              <a:rPr lang="de-DE" sz="3200" dirty="0" smtClean="0">
                <a:solidFill>
                  <a:schemeClr val="tx1"/>
                </a:solidFill>
              </a:rPr>
              <a:t>o</a:t>
            </a:r>
            <a:r>
              <a:rPr lang="pl-PL" sz="3200" dirty="0" smtClean="0">
                <a:solidFill>
                  <a:schemeClr val="tx1"/>
                </a:solidFill>
              </a:rPr>
              <a:t>ż</a:t>
            </a:r>
            <a:r>
              <a:rPr lang="de-DE" sz="3200" dirty="0" err="1" smtClean="0">
                <a:solidFill>
                  <a:schemeClr val="tx1"/>
                </a:solidFill>
              </a:rPr>
              <a:t>enia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biologiczne</a:t>
            </a:r>
            <a:r>
              <a:rPr lang="de-DE" sz="3200" dirty="0" smtClean="0">
                <a:solidFill>
                  <a:schemeClr val="tx1"/>
                </a:solidFill>
              </a:rPr>
              <a:t> – 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err="1" smtClean="0">
                <a:solidFill>
                  <a:schemeClr val="tx1"/>
                </a:solidFill>
              </a:rPr>
              <a:t>porównanie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gatunków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1444" y="1491456"/>
            <a:ext cx="4290556" cy="639762"/>
          </a:xfrm>
        </p:spPr>
        <p:txBody>
          <a:bodyPr/>
          <a:lstStyle/>
          <a:p>
            <a:r>
              <a:rPr lang="de-DE" dirty="0" smtClean="0"/>
              <a:t>                          </a:t>
            </a:r>
            <a:r>
              <a:rPr lang="de-DE" dirty="0" err="1" smtClean="0">
                <a:solidFill>
                  <a:schemeClr val="tx1"/>
                </a:solidFill>
              </a:rPr>
              <a:t>Orze</a:t>
            </a:r>
            <a:r>
              <a:rPr lang="pl-PL" dirty="0" smtClean="0">
                <a:solidFill>
                  <a:schemeClr val="tx1"/>
                </a:solidFill>
              </a:rPr>
              <a:t>ł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bielik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788024" y="1491456"/>
            <a:ext cx="4292241" cy="639762"/>
          </a:xfrm>
        </p:spPr>
        <p:txBody>
          <a:bodyPr/>
          <a:lstStyle/>
          <a:p>
            <a:r>
              <a:rPr lang="de-DE" dirty="0" smtClean="0"/>
              <a:t>  </a:t>
            </a:r>
            <a:r>
              <a:rPr lang="de-DE" dirty="0" err="1" smtClean="0">
                <a:solidFill>
                  <a:schemeClr val="tx1"/>
                </a:solidFill>
              </a:rPr>
              <a:t>Orlik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krzykliwy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8" y="2204864"/>
            <a:ext cx="4291012" cy="3146742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603567" cy="3603567"/>
          </a:xfrm>
        </p:spPr>
      </p:pic>
      <p:pic>
        <p:nvPicPr>
          <p:cNvPr id="9" name="Picture 2" descr="M: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063"/>
            <a:ext cx="1224136" cy="12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dr.</a:t>
            </a:r>
            <a:r>
              <a:rPr lang="de-DE" dirty="0" smtClean="0"/>
              <a:t> Georg Moskwa, MLUL Brandenburg                                                Szczecin, 17.10.2018 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6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283003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>
                <a:solidFill>
                  <a:schemeClr val="tx1"/>
                </a:solidFill>
              </a:rPr>
              <a:t>Za</a:t>
            </a:r>
            <a:r>
              <a:rPr lang="pl-PL" sz="3200" dirty="0" smtClean="0">
                <a:solidFill>
                  <a:schemeClr val="tx1"/>
                </a:solidFill>
              </a:rPr>
              <a:t>ł</a:t>
            </a:r>
            <a:r>
              <a:rPr lang="de-DE" sz="3200" dirty="0" smtClean="0">
                <a:solidFill>
                  <a:schemeClr val="tx1"/>
                </a:solidFill>
              </a:rPr>
              <a:t>o</a:t>
            </a:r>
            <a:r>
              <a:rPr lang="pl-PL" sz="3200" dirty="0" smtClean="0">
                <a:solidFill>
                  <a:schemeClr val="tx1"/>
                </a:solidFill>
              </a:rPr>
              <a:t>ż</a:t>
            </a:r>
            <a:r>
              <a:rPr lang="de-DE" sz="3200" dirty="0" err="1" smtClean="0">
                <a:solidFill>
                  <a:schemeClr val="tx1"/>
                </a:solidFill>
              </a:rPr>
              <a:t>enia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biologiczne</a:t>
            </a:r>
            <a:r>
              <a:rPr lang="de-DE" sz="3200" dirty="0" smtClean="0">
                <a:solidFill>
                  <a:schemeClr val="tx1"/>
                </a:solidFill>
              </a:rPr>
              <a:t> – 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err="1" smtClean="0">
                <a:solidFill>
                  <a:schemeClr val="tx1"/>
                </a:solidFill>
              </a:rPr>
              <a:t>porównanie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gatunków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7245" y="1332025"/>
            <a:ext cx="4290556" cy="639762"/>
          </a:xfrm>
        </p:spPr>
        <p:txBody>
          <a:bodyPr/>
          <a:lstStyle/>
          <a:p>
            <a:r>
              <a:rPr lang="de-DE" dirty="0" smtClean="0"/>
              <a:t>                             </a:t>
            </a:r>
            <a:r>
              <a:rPr lang="de-DE" dirty="0" err="1" smtClean="0">
                <a:solidFill>
                  <a:schemeClr val="tx1"/>
                </a:solidFill>
              </a:rPr>
              <a:t>Rybo</a:t>
            </a:r>
            <a:r>
              <a:rPr lang="pl-PL" dirty="0" smtClean="0">
                <a:solidFill>
                  <a:schemeClr val="tx1"/>
                </a:solidFill>
              </a:rPr>
              <a:t>ł</a:t>
            </a:r>
            <a:r>
              <a:rPr lang="de-DE" dirty="0" err="1" smtClean="0">
                <a:solidFill>
                  <a:schemeClr val="tx1"/>
                </a:solidFill>
              </a:rPr>
              <a:t>ów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788024" y="1700808"/>
            <a:ext cx="4292241" cy="639762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Piskl</a:t>
            </a:r>
            <a:r>
              <a:rPr lang="pl-PL" dirty="0" smtClean="0">
                <a:solidFill>
                  <a:schemeClr val="tx1"/>
                </a:solidFill>
              </a:rPr>
              <a:t>ę</a:t>
            </a:r>
            <a:r>
              <a:rPr lang="de-DE" dirty="0" err="1" smtClean="0">
                <a:solidFill>
                  <a:schemeClr val="tx1"/>
                </a:solidFill>
              </a:rPr>
              <a:t>ta</a:t>
            </a:r>
            <a:r>
              <a:rPr lang="de-DE" dirty="0" smtClean="0">
                <a:solidFill>
                  <a:schemeClr val="tx1"/>
                </a:solidFill>
              </a:rPr>
              <a:t> w </a:t>
            </a:r>
            <a:r>
              <a:rPr lang="de-DE" dirty="0" err="1" smtClean="0">
                <a:solidFill>
                  <a:schemeClr val="tx1"/>
                </a:solidFill>
              </a:rPr>
              <a:t>gnie</a:t>
            </a:r>
            <a:r>
              <a:rPr lang="pl-PL" dirty="0" smtClean="0">
                <a:solidFill>
                  <a:schemeClr val="tx1"/>
                </a:solidFill>
              </a:rPr>
              <a:t>ź</a:t>
            </a:r>
            <a:r>
              <a:rPr lang="de-DE" dirty="0" err="1" smtClean="0">
                <a:solidFill>
                  <a:schemeClr val="tx1"/>
                </a:solidFill>
              </a:rPr>
              <a:t>dzie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2060848"/>
            <a:ext cx="4290556" cy="3941763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Wychów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kilk</a:t>
            </a:r>
            <a:r>
              <a:rPr lang="pl-PL" dirty="0" smtClean="0">
                <a:solidFill>
                  <a:schemeClr val="tx1"/>
                </a:solidFill>
              </a:rPr>
              <a:t>u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piskl</a:t>
            </a:r>
            <a:r>
              <a:rPr lang="pl-PL" dirty="0" smtClean="0">
                <a:solidFill>
                  <a:schemeClr val="tx1"/>
                </a:solidFill>
              </a:rPr>
              <a:t>ą</a:t>
            </a:r>
            <a:r>
              <a:rPr lang="de-DE" dirty="0" smtClean="0">
                <a:solidFill>
                  <a:schemeClr val="tx1"/>
                </a:solidFill>
              </a:rPr>
              <a:t>t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Brak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poczucia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terytorium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Mo</a:t>
            </a:r>
            <a:r>
              <a:rPr lang="pl-PL" dirty="0" smtClean="0">
                <a:solidFill>
                  <a:schemeClr val="tx1"/>
                </a:solidFill>
              </a:rPr>
              <a:t>ż</a:t>
            </a:r>
            <a:r>
              <a:rPr lang="de-DE" dirty="0" err="1" smtClean="0">
                <a:solidFill>
                  <a:schemeClr val="tx1"/>
                </a:solidFill>
              </a:rPr>
              <a:t>liwo</a:t>
            </a:r>
            <a:r>
              <a:rPr lang="pl-PL" dirty="0" smtClean="0">
                <a:solidFill>
                  <a:schemeClr val="tx1"/>
                </a:solidFill>
              </a:rPr>
              <a:t>ść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osiedlenia</a:t>
            </a:r>
            <a:r>
              <a:rPr lang="de-DE" dirty="0" smtClean="0">
                <a:solidFill>
                  <a:schemeClr val="tx1"/>
                </a:solidFill>
              </a:rPr>
              <a:t> si</a:t>
            </a:r>
            <a:r>
              <a:rPr lang="pl-PL" dirty="0" smtClean="0">
                <a:solidFill>
                  <a:schemeClr val="tx1"/>
                </a:solidFill>
              </a:rPr>
              <a:t>ę</a:t>
            </a:r>
            <a:r>
              <a:rPr lang="de-DE" dirty="0" smtClean="0">
                <a:solidFill>
                  <a:schemeClr val="tx1"/>
                </a:solidFill>
              </a:rPr>
              <a:t> m</a:t>
            </a:r>
            <a:r>
              <a:rPr lang="pl-PL" dirty="0" smtClean="0">
                <a:solidFill>
                  <a:schemeClr val="tx1"/>
                </a:solidFill>
              </a:rPr>
              <a:t>ł</a:t>
            </a:r>
            <a:r>
              <a:rPr lang="de-DE" dirty="0" err="1" smtClean="0">
                <a:solidFill>
                  <a:schemeClr val="tx1"/>
                </a:solidFill>
              </a:rPr>
              <a:t>odzie</a:t>
            </a:r>
            <a:r>
              <a:rPr lang="pl-PL" dirty="0" smtClean="0">
                <a:solidFill>
                  <a:schemeClr val="tx1"/>
                </a:solidFill>
              </a:rPr>
              <a:t>ż</a:t>
            </a:r>
            <a:r>
              <a:rPr lang="de-DE" dirty="0" smtClean="0">
                <a:solidFill>
                  <a:schemeClr val="tx1"/>
                </a:solidFill>
              </a:rPr>
              <a:t>y w </a:t>
            </a:r>
            <a:r>
              <a:rPr lang="de-DE" dirty="0" err="1" smtClean="0">
                <a:solidFill>
                  <a:schemeClr val="tx1"/>
                </a:solidFill>
              </a:rPr>
              <a:t>pobli</a:t>
            </a:r>
            <a:r>
              <a:rPr lang="pl-PL" dirty="0" smtClean="0">
                <a:solidFill>
                  <a:schemeClr val="tx1"/>
                </a:solidFill>
              </a:rPr>
              <a:t>ż</a:t>
            </a:r>
            <a:r>
              <a:rPr lang="de-DE" dirty="0" smtClean="0">
                <a:solidFill>
                  <a:schemeClr val="tx1"/>
                </a:solidFill>
              </a:rPr>
              <a:t>u </a:t>
            </a:r>
            <a:r>
              <a:rPr lang="de-DE" dirty="0" err="1" smtClean="0">
                <a:solidFill>
                  <a:schemeClr val="tx1"/>
                </a:solidFill>
              </a:rPr>
              <a:t>rodziców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Powstawanie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„</a:t>
            </a:r>
            <a:r>
              <a:rPr lang="de-DE" dirty="0" err="1" smtClean="0">
                <a:solidFill>
                  <a:schemeClr val="tx1"/>
                </a:solidFill>
              </a:rPr>
              <a:t>kolonii</a:t>
            </a:r>
            <a:r>
              <a:rPr lang="de-DE" dirty="0" smtClean="0">
                <a:solidFill>
                  <a:schemeClr val="tx1"/>
                </a:solidFill>
              </a:rPr>
              <a:t> l</a:t>
            </a:r>
            <a:r>
              <a:rPr lang="pl-PL" dirty="0" smtClean="0">
                <a:solidFill>
                  <a:schemeClr val="tx1"/>
                </a:solidFill>
              </a:rPr>
              <a:t>ę</a:t>
            </a:r>
            <a:r>
              <a:rPr lang="de-DE" dirty="0" err="1" smtClean="0">
                <a:solidFill>
                  <a:schemeClr val="tx1"/>
                </a:solidFill>
              </a:rPr>
              <a:t>gowych</a:t>
            </a:r>
            <a:r>
              <a:rPr lang="de-DE" dirty="0" smtClean="0">
                <a:solidFill>
                  <a:schemeClr val="tx1"/>
                </a:solidFill>
              </a:rPr>
              <a:t>“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Straty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przez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migracj</a:t>
            </a:r>
            <a:r>
              <a:rPr lang="pl-PL" dirty="0" smtClean="0">
                <a:solidFill>
                  <a:schemeClr val="tx1"/>
                </a:solidFill>
              </a:rPr>
              <a:t>ę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zimow</a:t>
            </a:r>
            <a:r>
              <a:rPr lang="pl-PL" dirty="0" smtClean="0">
                <a:solidFill>
                  <a:schemeClr val="tx1"/>
                </a:solidFill>
              </a:rPr>
              <a:t>ą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  <a:sym typeface="Wingdings" panose="05000000000000000000" pitchFamily="2" charset="2"/>
              </a:rPr>
              <a:t>.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044142" cy="2697480"/>
          </a:xfrm>
        </p:spPr>
      </p:pic>
      <p:pic>
        <p:nvPicPr>
          <p:cNvPr id="8" name="Picture 2" descr="M: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24136" cy="12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dr.</a:t>
            </a:r>
            <a:r>
              <a:rPr lang="de-DE" dirty="0" smtClean="0"/>
              <a:t> Georg Moskwa, MLUL Brandenburg                                                Szczecin, 17.10.2018 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8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</a:t>
            </a:r>
            <a:r>
              <a:rPr lang="de-DE" dirty="0" err="1" smtClean="0">
                <a:solidFill>
                  <a:schemeClr val="tx1"/>
                </a:solidFill>
              </a:rPr>
              <a:t>Podsumowanie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Rybo</a:t>
            </a:r>
            <a:r>
              <a:rPr lang="pl-PL" dirty="0" smtClean="0">
                <a:solidFill>
                  <a:schemeClr val="tx1"/>
                </a:solidFill>
              </a:rPr>
              <a:t>ł</a:t>
            </a:r>
            <a:r>
              <a:rPr lang="de-DE" dirty="0" err="1" smtClean="0">
                <a:solidFill>
                  <a:schemeClr val="tx1"/>
                </a:solidFill>
              </a:rPr>
              <a:t>ów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osiedla</a:t>
            </a:r>
            <a:r>
              <a:rPr lang="de-DE" dirty="0" smtClean="0">
                <a:solidFill>
                  <a:schemeClr val="tx1"/>
                </a:solidFill>
              </a:rPr>
              <a:t> si</a:t>
            </a:r>
            <a:r>
              <a:rPr lang="pl-PL" dirty="0" smtClean="0">
                <a:solidFill>
                  <a:schemeClr val="tx1"/>
                </a:solidFill>
              </a:rPr>
              <a:t>ę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tylko</a:t>
            </a:r>
            <a:r>
              <a:rPr lang="de-DE" dirty="0" smtClean="0">
                <a:solidFill>
                  <a:schemeClr val="tx1"/>
                </a:solidFill>
              </a:rPr>
              <a:t> w </a:t>
            </a:r>
            <a:r>
              <a:rPr lang="de-DE" dirty="0" err="1" smtClean="0">
                <a:solidFill>
                  <a:schemeClr val="tx1"/>
                </a:solidFill>
              </a:rPr>
              <a:t>odpowiednich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urozma</a:t>
            </a:r>
            <a:r>
              <a:rPr lang="pl-PL" dirty="0" smtClean="0">
                <a:solidFill>
                  <a:schemeClr val="tx1"/>
                </a:solidFill>
              </a:rPr>
              <a:t>i</a:t>
            </a:r>
            <a:r>
              <a:rPr lang="de-DE" dirty="0" err="1" smtClean="0">
                <a:solidFill>
                  <a:schemeClr val="tx1"/>
                </a:solidFill>
              </a:rPr>
              <a:t>conych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siedliskach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W </a:t>
            </a:r>
            <a:r>
              <a:rPr lang="de-DE" dirty="0" err="1" smtClean="0">
                <a:solidFill>
                  <a:schemeClr val="tx1"/>
                </a:solidFill>
              </a:rPr>
              <a:t>otoczeniu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gniazda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musi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pl-PL" dirty="0" smtClean="0">
                <a:solidFill>
                  <a:schemeClr val="tx1"/>
                </a:solidFill>
              </a:rPr>
              <a:t>ć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najmniej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jeden </a:t>
            </a:r>
            <a:r>
              <a:rPr lang="de-DE" dirty="0" err="1" smtClean="0">
                <a:solidFill>
                  <a:schemeClr val="tx1"/>
                </a:solidFill>
              </a:rPr>
              <a:t>akwen</a:t>
            </a:r>
            <a:r>
              <a:rPr lang="de-DE" dirty="0" smtClean="0">
                <a:solidFill>
                  <a:schemeClr val="tx1"/>
                </a:solidFill>
              </a:rPr>
              <a:t> z </a:t>
            </a:r>
            <a:r>
              <a:rPr lang="de-DE" dirty="0" err="1" smtClean="0">
                <a:solidFill>
                  <a:schemeClr val="tx1"/>
                </a:solidFill>
              </a:rPr>
              <a:t>odpowiednim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rybostanem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Wychowanie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kilku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piskl</a:t>
            </a:r>
            <a:r>
              <a:rPr lang="pl-PL" dirty="0" smtClean="0">
                <a:solidFill>
                  <a:schemeClr val="tx1"/>
                </a:solidFill>
              </a:rPr>
              <a:t>ą</a:t>
            </a:r>
            <a:r>
              <a:rPr lang="de-DE" dirty="0" smtClean="0">
                <a:solidFill>
                  <a:schemeClr val="tx1"/>
                </a:solidFill>
              </a:rPr>
              <a:t>t i </a:t>
            </a:r>
            <a:r>
              <a:rPr lang="de-DE" dirty="0" err="1" smtClean="0">
                <a:solidFill>
                  <a:schemeClr val="tx1"/>
                </a:solidFill>
              </a:rPr>
              <a:t>mo</a:t>
            </a:r>
            <a:r>
              <a:rPr lang="pl-PL" dirty="0" smtClean="0">
                <a:solidFill>
                  <a:schemeClr val="tx1"/>
                </a:solidFill>
              </a:rPr>
              <a:t>ż</a:t>
            </a:r>
            <a:r>
              <a:rPr lang="de-DE" dirty="0" err="1" smtClean="0">
                <a:solidFill>
                  <a:schemeClr val="tx1"/>
                </a:solidFill>
              </a:rPr>
              <a:t>liwo</a:t>
            </a:r>
            <a:r>
              <a:rPr lang="pl-PL" dirty="0" smtClean="0">
                <a:solidFill>
                  <a:schemeClr val="tx1"/>
                </a:solidFill>
              </a:rPr>
              <a:t>ść</a:t>
            </a:r>
            <a:r>
              <a:rPr lang="de-DE" dirty="0" smtClean="0">
                <a:solidFill>
                  <a:schemeClr val="tx1"/>
                </a:solidFill>
              </a:rPr>
              <a:t> ich </a:t>
            </a:r>
            <a:r>
              <a:rPr lang="de-DE" dirty="0" err="1" smtClean="0">
                <a:solidFill>
                  <a:schemeClr val="tx1"/>
                </a:solidFill>
              </a:rPr>
              <a:t>osiedlenia</a:t>
            </a:r>
            <a:r>
              <a:rPr lang="de-DE" dirty="0" smtClean="0">
                <a:solidFill>
                  <a:schemeClr val="tx1"/>
                </a:solidFill>
              </a:rPr>
              <a:t> si</a:t>
            </a:r>
            <a:r>
              <a:rPr lang="pl-PL" dirty="0" smtClean="0">
                <a:solidFill>
                  <a:schemeClr val="tx1"/>
                </a:solidFill>
              </a:rPr>
              <a:t>ę</a:t>
            </a:r>
            <a:r>
              <a:rPr lang="de-DE" dirty="0" smtClean="0">
                <a:solidFill>
                  <a:schemeClr val="tx1"/>
                </a:solidFill>
              </a:rPr>
              <a:t> w </a:t>
            </a:r>
            <a:r>
              <a:rPr lang="de-DE" dirty="0" err="1" smtClean="0">
                <a:solidFill>
                  <a:schemeClr val="tx1"/>
                </a:solidFill>
              </a:rPr>
              <a:t>pobli</a:t>
            </a:r>
            <a:r>
              <a:rPr lang="pl-PL" dirty="0" smtClean="0">
                <a:solidFill>
                  <a:schemeClr val="tx1"/>
                </a:solidFill>
              </a:rPr>
              <a:t>ż</a:t>
            </a:r>
            <a:r>
              <a:rPr lang="de-DE" dirty="0" smtClean="0">
                <a:solidFill>
                  <a:schemeClr val="tx1"/>
                </a:solidFill>
              </a:rPr>
              <a:t>u</a:t>
            </a:r>
            <a:r>
              <a:rPr lang="pl-PL" dirty="0" smtClean="0">
                <a:solidFill>
                  <a:schemeClr val="tx1"/>
                </a:solidFill>
              </a:rPr>
              <a:t>,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umo</a:t>
            </a:r>
            <a:r>
              <a:rPr lang="pl-PL" dirty="0" smtClean="0">
                <a:solidFill>
                  <a:schemeClr val="tx1"/>
                </a:solidFill>
              </a:rPr>
              <a:t>ż</a:t>
            </a:r>
            <a:r>
              <a:rPr lang="de-DE" dirty="0" err="1" smtClean="0">
                <a:solidFill>
                  <a:schemeClr val="tx1"/>
                </a:solidFill>
              </a:rPr>
              <a:t>liwia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szybki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rozwój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populacji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nawet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gnie</a:t>
            </a:r>
            <a:r>
              <a:rPr lang="pl-PL" dirty="0" smtClean="0">
                <a:solidFill>
                  <a:schemeClr val="tx1"/>
                </a:solidFill>
              </a:rPr>
              <a:t>ż</a:t>
            </a:r>
            <a:r>
              <a:rPr lang="de-DE" dirty="0" err="1" smtClean="0">
                <a:solidFill>
                  <a:schemeClr val="tx1"/>
                </a:solidFill>
              </a:rPr>
              <a:t>dzenie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grupowe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Straty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podczas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przelotów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pozostan</a:t>
            </a:r>
            <a:r>
              <a:rPr lang="pl-PL" dirty="0">
                <a:solidFill>
                  <a:schemeClr val="tx1"/>
                </a:solidFill>
              </a:rPr>
              <a:t>ą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ryzykiem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Picture 2" descr="M: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048"/>
            <a:ext cx="1224136" cy="12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dr.</a:t>
            </a:r>
            <a:r>
              <a:rPr lang="de-DE" dirty="0" smtClean="0"/>
              <a:t> Georg Moskwa, MLUL Brandenburg                                                Szczecin, 17.10.2018 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</a:t>
            </a:r>
            <a:r>
              <a:rPr lang="de-DE" dirty="0" err="1" smtClean="0">
                <a:solidFill>
                  <a:schemeClr val="tx1"/>
                </a:solidFill>
              </a:rPr>
              <a:t>Dziekuj</a:t>
            </a:r>
            <a:r>
              <a:rPr lang="pl-PL" dirty="0" smtClean="0">
                <a:solidFill>
                  <a:schemeClr val="tx1"/>
                </a:solidFill>
              </a:rPr>
              <a:t>ę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za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uwag</a:t>
            </a:r>
            <a:r>
              <a:rPr lang="pl-PL" dirty="0" smtClean="0">
                <a:solidFill>
                  <a:schemeClr val="tx1"/>
                </a:solidFill>
              </a:rPr>
              <a:t>ę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2" descr="M: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224136" cy="12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dr.</a:t>
            </a:r>
            <a:r>
              <a:rPr lang="de-DE" dirty="0" smtClean="0"/>
              <a:t> Georg Moskwa, MLUL Brandenburg                                                Szczecin, 17.10.2018 r.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2020348"/>
            <a:ext cx="4739640" cy="3593592"/>
          </a:xfrm>
        </p:spPr>
      </p:pic>
    </p:spTree>
    <p:extLst>
      <p:ext uri="{BB962C8B-B14F-4D97-AF65-F5344CB8AC3E}">
        <p14:creationId xmlns:p14="http://schemas.microsoft.com/office/powerpoint/2010/main" val="14601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378</Words>
  <Application>Microsoft Office PowerPoint</Application>
  <PresentationFormat>Pokaz na ekranie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Franklin Gothic Book</vt:lpstr>
      <vt:lpstr>Franklin Gothic Medium</vt:lpstr>
      <vt:lpstr>Wingdings</vt:lpstr>
      <vt:lpstr>Wingdings 2</vt:lpstr>
      <vt:lpstr>Metis</vt:lpstr>
      <vt:lpstr>Wspieranie populacji rybołowa</vt:lpstr>
      <vt:lpstr>                  Założenia terenowe</vt:lpstr>
      <vt:lpstr>              Siedliska dla rybołowa</vt:lpstr>
      <vt:lpstr>            Baza pokarmowa rybołowa</vt:lpstr>
      <vt:lpstr>Stanowiska gniazd a zmiany                                                                                                           klimatyczne</vt:lpstr>
      <vt:lpstr>Założenia biologiczne –  porównanie gatunków</vt:lpstr>
      <vt:lpstr>Założenia biologiczne –  porównanie gatunków</vt:lpstr>
      <vt:lpstr>              Podsumowanie</vt:lpstr>
      <vt:lpstr>                  Dziekuję za uwagę!</vt:lpstr>
    </vt:vector>
  </TitlesOfParts>
  <Company>ZIT-BB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Wspieranie populacji rybolowa</dc:title>
  <dc:creator>Moskwa, Georg Dr.</dc:creator>
  <cp:lastModifiedBy>Monika Ślusarska-Czuber</cp:lastModifiedBy>
  <cp:revision>22</cp:revision>
  <dcterms:created xsi:type="dcterms:W3CDTF">2018-10-01T08:24:30Z</dcterms:created>
  <dcterms:modified xsi:type="dcterms:W3CDTF">2018-10-08T08:06:23Z</dcterms:modified>
</cp:coreProperties>
</file>